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 id="2147484073" r:id="rId2"/>
  </p:sldMasterIdLst>
  <p:notesMasterIdLst>
    <p:notesMasterId r:id="rId160"/>
  </p:notesMasterIdLst>
  <p:sldIdLst>
    <p:sldId id="313" r:id="rId3"/>
    <p:sldId id="314" r:id="rId4"/>
    <p:sldId id="315" r:id="rId5"/>
    <p:sldId id="316" r:id="rId6"/>
    <p:sldId id="317" r:id="rId7"/>
    <p:sldId id="509" r:id="rId8"/>
    <p:sldId id="510" r:id="rId9"/>
    <p:sldId id="318" r:id="rId10"/>
    <p:sldId id="319" r:id="rId11"/>
    <p:sldId id="320" r:id="rId12"/>
    <p:sldId id="321" r:id="rId13"/>
    <p:sldId id="322" r:id="rId14"/>
    <p:sldId id="422" r:id="rId15"/>
    <p:sldId id="423" r:id="rId16"/>
    <p:sldId id="424" r:id="rId17"/>
    <p:sldId id="425" r:id="rId18"/>
    <p:sldId id="426" r:id="rId19"/>
    <p:sldId id="411" r:id="rId20"/>
    <p:sldId id="412" r:id="rId21"/>
    <p:sldId id="413" r:id="rId22"/>
    <p:sldId id="414" r:id="rId23"/>
    <p:sldId id="415" r:id="rId24"/>
    <p:sldId id="416" r:id="rId25"/>
    <p:sldId id="417" r:id="rId26"/>
    <p:sldId id="418" r:id="rId27"/>
    <p:sldId id="419" r:id="rId28"/>
    <p:sldId id="420" r:id="rId29"/>
    <p:sldId id="421" r:id="rId30"/>
    <p:sldId id="511" r:id="rId31"/>
    <p:sldId id="512" r:id="rId32"/>
    <p:sldId id="513" r:id="rId33"/>
    <p:sldId id="487" r:id="rId34"/>
    <p:sldId id="488" r:id="rId35"/>
    <p:sldId id="489" r:id="rId36"/>
    <p:sldId id="490" r:id="rId37"/>
    <p:sldId id="491" r:id="rId38"/>
    <p:sldId id="514" r:id="rId39"/>
    <p:sldId id="493" r:id="rId40"/>
    <p:sldId id="494" r:id="rId41"/>
    <p:sldId id="495" r:id="rId42"/>
    <p:sldId id="515" r:id="rId43"/>
    <p:sldId id="497" r:id="rId44"/>
    <p:sldId id="498" r:id="rId45"/>
    <p:sldId id="499" r:id="rId46"/>
    <p:sldId id="500" r:id="rId47"/>
    <p:sldId id="501" r:id="rId48"/>
    <p:sldId id="502" r:id="rId49"/>
    <p:sldId id="503" r:id="rId50"/>
    <p:sldId id="504" r:id="rId51"/>
    <p:sldId id="505" r:id="rId52"/>
    <p:sldId id="506" r:id="rId53"/>
    <p:sldId id="507" r:id="rId54"/>
    <p:sldId id="508" r:id="rId55"/>
    <p:sldId id="481" r:id="rId56"/>
    <p:sldId id="482" r:id="rId57"/>
    <p:sldId id="256" r:id="rId58"/>
    <p:sldId id="345" r:id="rId59"/>
    <p:sldId id="516" r:id="rId60"/>
    <p:sldId id="347" r:id="rId61"/>
    <p:sldId id="350" r:id="rId62"/>
    <p:sldId id="351" r:id="rId63"/>
    <p:sldId id="352" r:id="rId64"/>
    <p:sldId id="517" r:id="rId65"/>
    <p:sldId id="353" r:id="rId66"/>
    <p:sldId id="354" r:id="rId67"/>
    <p:sldId id="355" r:id="rId68"/>
    <p:sldId id="428" r:id="rId69"/>
    <p:sldId id="518" r:id="rId70"/>
    <p:sldId id="519" r:id="rId71"/>
    <p:sldId id="520" r:id="rId72"/>
    <p:sldId id="521" r:id="rId73"/>
    <p:sldId id="433" r:id="rId74"/>
    <p:sldId id="434" r:id="rId75"/>
    <p:sldId id="427" r:id="rId76"/>
    <p:sldId id="386" r:id="rId77"/>
    <p:sldId id="439" r:id="rId78"/>
    <p:sldId id="438" r:id="rId79"/>
    <p:sldId id="385" r:id="rId80"/>
    <p:sldId id="387" r:id="rId81"/>
    <p:sldId id="522" r:id="rId82"/>
    <p:sldId id="523" r:id="rId83"/>
    <p:sldId id="524" r:id="rId84"/>
    <p:sldId id="525" r:id="rId85"/>
    <p:sldId id="526" r:id="rId86"/>
    <p:sldId id="527" r:id="rId87"/>
    <p:sldId id="391" r:id="rId88"/>
    <p:sldId id="440" r:id="rId89"/>
    <p:sldId id="441" r:id="rId90"/>
    <p:sldId id="528" r:id="rId91"/>
    <p:sldId id="442" r:id="rId92"/>
    <p:sldId id="443" r:id="rId93"/>
    <p:sldId id="444" r:id="rId94"/>
    <p:sldId id="445" r:id="rId95"/>
    <p:sldId id="446" r:id="rId96"/>
    <p:sldId id="529" r:id="rId97"/>
    <p:sldId id="450" r:id="rId98"/>
    <p:sldId id="451" r:id="rId99"/>
    <p:sldId id="452" r:id="rId100"/>
    <p:sldId id="348" r:id="rId101"/>
    <p:sldId id="289" r:id="rId102"/>
    <p:sldId id="530" r:id="rId103"/>
    <p:sldId id="290" r:id="rId104"/>
    <p:sldId id="291" r:id="rId105"/>
    <p:sldId id="292" r:id="rId106"/>
    <p:sldId id="293" r:id="rId107"/>
    <p:sldId id="294" r:id="rId108"/>
    <p:sldId id="295" r:id="rId109"/>
    <p:sldId id="531" r:id="rId110"/>
    <p:sldId id="297" r:id="rId111"/>
    <p:sldId id="298" r:id="rId112"/>
    <p:sldId id="299" r:id="rId113"/>
    <p:sldId id="300" r:id="rId114"/>
    <p:sldId id="301" r:id="rId115"/>
    <p:sldId id="532" r:id="rId116"/>
    <p:sldId id="305" r:id="rId117"/>
    <p:sldId id="304" r:id="rId118"/>
    <p:sldId id="548" r:id="rId119"/>
    <p:sldId id="545" r:id="rId120"/>
    <p:sldId id="546" r:id="rId121"/>
    <p:sldId id="547" r:id="rId122"/>
    <p:sldId id="550" r:id="rId123"/>
    <p:sldId id="384" r:id="rId124"/>
    <p:sldId id="363" r:id="rId125"/>
    <p:sldId id="364" r:id="rId126"/>
    <p:sldId id="367" r:id="rId127"/>
    <p:sldId id="366" r:id="rId128"/>
    <p:sldId id="368" r:id="rId129"/>
    <p:sldId id="403" r:id="rId130"/>
    <p:sldId id="369" r:id="rId131"/>
    <p:sldId id="371" r:id="rId132"/>
    <p:sldId id="404" r:id="rId133"/>
    <p:sldId id="372" r:id="rId134"/>
    <p:sldId id="405" r:id="rId135"/>
    <p:sldId id="406" r:id="rId136"/>
    <p:sldId id="407" r:id="rId137"/>
    <p:sldId id="373" r:id="rId138"/>
    <p:sldId id="374" r:id="rId139"/>
    <p:sldId id="375" r:id="rId140"/>
    <p:sldId id="376" r:id="rId141"/>
    <p:sldId id="377" r:id="rId142"/>
    <p:sldId id="533" r:id="rId143"/>
    <p:sldId id="534" r:id="rId144"/>
    <p:sldId id="535" r:id="rId145"/>
    <p:sldId id="536" r:id="rId146"/>
    <p:sldId id="381" r:id="rId147"/>
    <p:sldId id="383" r:id="rId148"/>
    <p:sldId id="435" r:id="rId149"/>
    <p:sldId id="544" r:id="rId150"/>
    <p:sldId id="538" r:id="rId151"/>
    <p:sldId id="539" r:id="rId152"/>
    <p:sldId id="540" r:id="rId153"/>
    <p:sldId id="541" r:id="rId154"/>
    <p:sldId id="542" r:id="rId155"/>
    <p:sldId id="543" r:id="rId156"/>
    <p:sldId id="549" r:id="rId157"/>
    <p:sldId id="437" r:id="rId158"/>
    <p:sldId id="436" r:id="rId15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84050" autoAdjust="0"/>
  </p:normalViewPr>
  <p:slideViewPr>
    <p:cSldViewPr>
      <p:cViewPr varScale="1">
        <p:scale>
          <a:sx n="67" d="100"/>
          <a:sy n="67" d="100"/>
        </p:scale>
        <p:origin x="84" y="10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8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7757B75-26BC-41BA-95EF-FE661B746D1E}" type="datetimeFigureOut">
              <a:rPr lang="en-US"/>
              <a:pPr>
                <a:defRPr/>
              </a:pPr>
              <a:t>5/31/2016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45BF9EBE-1E6E-4F7D-A53E-CB86E4E9514F}" type="slidenum">
              <a:rPr lang="en-US"/>
              <a:pPr>
                <a:defRPr/>
              </a:pPr>
              <a:t>‹#›</a:t>
            </a:fld>
            <a:endParaRPr lang="en-US"/>
          </a:p>
        </p:txBody>
      </p:sp>
    </p:spTree>
    <p:extLst>
      <p:ext uri="{BB962C8B-B14F-4D97-AF65-F5344CB8AC3E}">
        <p14:creationId xmlns:p14="http://schemas.microsoft.com/office/powerpoint/2010/main" val="3355320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1D091FE-8521-4504-A76F-995D6FA343E5}" type="slidenum">
              <a:rPr lang="en-US" altLang="en-US">
                <a:solidFill>
                  <a:srgbClr val="000000"/>
                </a:solidFill>
              </a:rPr>
              <a:pPr eaLnBrk="1" hangingPunct="1">
                <a:spcBef>
                  <a:spcPct val="0"/>
                </a:spcBef>
              </a:pPr>
              <a:t>32</a:t>
            </a:fld>
            <a:endParaRPr lang="en-US" altLang="en-US">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a:t>Don’t reveal what you did…. But what do you THINK the proposers and responders did?</a:t>
            </a:r>
          </a:p>
        </p:txBody>
      </p:sp>
    </p:spTree>
    <p:extLst>
      <p:ext uri="{BB962C8B-B14F-4D97-AF65-F5344CB8AC3E}">
        <p14:creationId xmlns:p14="http://schemas.microsoft.com/office/powerpoint/2010/main" val="1916029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D77E14-EA0D-456F-9694-C9913DD9456E}" type="slidenum">
              <a:rPr lang="en-US" altLang="en-US" smtClean="0"/>
              <a:pPr eaLnBrk="1" hangingPunct="1"/>
              <a:t>66</a:t>
            </a:fld>
            <a:endParaRPr lang="en-US" altLang="en-US"/>
          </a:p>
        </p:txBody>
      </p:sp>
    </p:spTree>
    <p:extLst>
      <p:ext uri="{BB962C8B-B14F-4D97-AF65-F5344CB8AC3E}">
        <p14:creationId xmlns:p14="http://schemas.microsoft.com/office/powerpoint/2010/main" val="46394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Round 1: Regular (don’t run out of inventory)</a:t>
            </a:r>
          </a:p>
          <a:p>
            <a:r>
              <a:rPr lang="en-US" altLang="en-US"/>
              <a:t>Round 2: Higher Value cards (disaster) </a:t>
            </a:r>
          </a:p>
          <a:p>
            <a:r>
              <a:rPr lang="en-US" altLang="en-US"/>
              <a:t>Round 3: Opportunity for Buyers to get more </a:t>
            </a:r>
          </a:p>
          <a:p>
            <a:r>
              <a:rPr lang="en-US" altLang="en-US"/>
              <a:t>Round 4: Price Ceiling</a:t>
            </a:r>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ABFA2A-2A49-4089-9831-096EEF889376}" type="slidenum">
              <a:rPr lang="en-US" altLang="en-US" smtClean="0"/>
              <a:pPr eaLnBrk="1" hangingPunct="1"/>
              <a:t>73</a:t>
            </a:fld>
            <a:endParaRPr lang="en-US" altLang="en-US"/>
          </a:p>
        </p:txBody>
      </p:sp>
    </p:spTree>
    <p:extLst>
      <p:ext uri="{BB962C8B-B14F-4D97-AF65-F5344CB8AC3E}">
        <p14:creationId xmlns:p14="http://schemas.microsoft.com/office/powerpoint/2010/main" val="54494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599CD4-1EED-475E-9B28-FC4329A7D714}" type="slidenum">
              <a:rPr lang="en-US" altLang="en-US" smtClean="0"/>
              <a:pPr eaLnBrk="1" hangingPunct="1"/>
              <a:t>76</a:t>
            </a:fld>
            <a:endParaRPr lang="en-US" altLang="en-US"/>
          </a:p>
        </p:txBody>
      </p:sp>
      <p:sp>
        <p:nvSpPr>
          <p:cNvPr id="1269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After you go through all the numbers, then say: “What if… pizzas sell for $10?”  Then what’s the most I’d be willing to pay the 4</a:t>
            </a:r>
            <a:r>
              <a:rPr lang="en-US" altLang="en-US" baseline="30000"/>
              <a:t>th</a:t>
            </a:r>
            <a:r>
              <a:rPr lang="en-US" altLang="en-US"/>
              <a:t> worker?  What’s the marginal benefit of a worker?  A: The value of the additional pizzas they make.</a:t>
            </a:r>
          </a:p>
        </p:txBody>
      </p:sp>
    </p:spTree>
    <p:extLst>
      <p:ext uri="{BB962C8B-B14F-4D97-AF65-F5344CB8AC3E}">
        <p14:creationId xmlns:p14="http://schemas.microsoft.com/office/powerpoint/2010/main" val="243293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9F9B31A-B16A-4E51-A794-DCB723DC4AD7}" type="slidenum">
              <a:rPr lang="en-US" altLang="en-US" smtClean="0"/>
              <a:pPr eaLnBrk="1" hangingPunct="1"/>
              <a:t>91</a:t>
            </a:fld>
            <a:endParaRPr lang="en-US" altLang="en-US"/>
          </a:p>
        </p:txBody>
      </p:sp>
    </p:spTree>
    <p:extLst>
      <p:ext uri="{BB962C8B-B14F-4D97-AF65-F5344CB8AC3E}">
        <p14:creationId xmlns:p14="http://schemas.microsoft.com/office/powerpoint/2010/main" val="3930406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It’s not about good guys and bad guys.  It’s the Institutions and Incentives.</a:t>
            </a:r>
          </a:p>
        </p:txBody>
      </p:sp>
    </p:spTree>
    <p:extLst>
      <p:ext uri="{BB962C8B-B14F-4D97-AF65-F5344CB8AC3E}">
        <p14:creationId xmlns:p14="http://schemas.microsoft.com/office/powerpoint/2010/main" val="293219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E7F7F1-9DB2-41FB-9670-56AAD0EDD8DE}" type="slidenum">
              <a:rPr lang="en-US" altLang="en-US" smtClean="0"/>
              <a:pPr eaLnBrk="1" hangingPunct="1"/>
              <a:t>139</a:t>
            </a:fld>
            <a:endParaRPr lang="en-US" altLang="en-US"/>
          </a:p>
        </p:txBody>
      </p:sp>
    </p:spTree>
    <p:extLst>
      <p:ext uri="{BB962C8B-B14F-4D97-AF65-F5344CB8AC3E}">
        <p14:creationId xmlns:p14="http://schemas.microsoft.com/office/powerpoint/2010/main" val="402588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0F1E345-FF48-4E4D-9C34-1E58D9CC441C}" type="slidenum">
              <a:rPr lang="en-US" altLang="en-US">
                <a:solidFill>
                  <a:srgbClr val="000000"/>
                </a:solidFill>
              </a:rPr>
              <a:pPr eaLnBrk="1" hangingPunct="1">
                <a:spcBef>
                  <a:spcPct val="0"/>
                </a:spcBef>
              </a:pPr>
              <a:t>35</a:t>
            </a:fld>
            <a:endParaRPr lang="en-US" altLang="en-US">
              <a:solidFill>
                <a:srgbClr val="000000"/>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en-US" altLang="en-US"/>
              <a:t>Important Experiment that has been done many times, many places, etc….  In the field of Economics.</a:t>
            </a:r>
          </a:p>
        </p:txBody>
      </p:sp>
    </p:spTree>
    <p:extLst>
      <p:ext uri="{BB962C8B-B14F-4D97-AF65-F5344CB8AC3E}">
        <p14:creationId xmlns:p14="http://schemas.microsoft.com/office/powerpoint/2010/main" val="427584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B290BE5-6EF0-46DF-A32B-84FE0000619D}" type="slidenum">
              <a:rPr lang="en-US" altLang="en-US">
                <a:solidFill>
                  <a:srgbClr val="000000"/>
                </a:solidFill>
              </a:rPr>
              <a:pPr eaLnBrk="1" hangingPunct="1">
                <a:spcBef>
                  <a:spcPct val="0"/>
                </a:spcBef>
              </a:pPr>
              <a:t>36</a:t>
            </a:fld>
            <a:endParaRPr lang="en-US" altLang="en-US">
              <a:solidFill>
                <a:srgbClr val="000000"/>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a:t>John Nash:  Girls walk in… which would you approach?  The prettiest… NO, she wouldn’t go out with you and all the rest of the girls would be mad because you went after the “pretty” one = consider other’s choices when making your own choice.</a:t>
            </a:r>
          </a:p>
          <a:p>
            <a:pPr eaLnBrk="1" hangingPunct="1"/>
            <a:r>
              <a:rPr lang="en-US" altLang="en-US"/>
              <a:t>Vernon Smith: Experiments like this Ultimatum Game and Broadband Auction… etc. </a:t>
            </a:r>
          </a:p>
        </p:txBody>
      </p:sp>
    </p:spTree>
    <p:extLst>
      <p:ext uri="{BB962C8B-B14F-4D97-AF65-F5344CB8AC3E}">
        <p14:creationId xmlns:p14="http://schemas.microsoft.com/office/powerpoint/2010/main" val="11582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offer should be 9:1</a:t>
            </a:r>
          </a:p>
        </p:txBody>
      </p:sp>
      <p:sp>
        <p:nvSpPr>
          <p:cNvPr id="4" name="Slide Number Placeholder 3"/>
          <p:cNvSpPr>
            <a:spLocks noGrp="1"/>
          </p:cNvSpPr>
          <p:nvPr>
            <p:ph type="sldNum" sz="quarter" idx="10"/>
          </p:nvPr>
        </p:nvSpPr>
        <p:spPr/>
        <p:txBody>
          <a:bodyPr/>
          <a:lstStyle/>
          <a:p>
            <a:pPr>
              <a:defRPr/>
            </a:pPr>
            <a:fld id="{45BF9EBE-1E6E-4F7D-A53E-CB86E4E9514F}" type="slidenum">
              <a:rPr lang="en-US" smtClean="0"/>
              <a:pPr>
                <a:defRPr/>
              </a:pPr>
              <a:t>38</a:t>
            </a:fld>
            <a:endParaRPr lang="en-US"/>
          </a:p>
        </p:txBody>
      </p:sp>
    </p:spTree>
    <p:extLst>
      <p:ext uri="{BB962C8B-B14F-4D97-AF65-F5344CB8AC3E}">
        <p14:creationId xmlns:p14="http://schemas.microsoft.com/office/powerpoint/2010/main" val="81448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C15520C-4C9C-4EBA-941D-C87911C719EE}" type="slidenum">
              <a:rPr lang="en-US" altLang="en-US">
                <a:solidFill>
                  <a:srgbClr val="000000"/>
                </a:solidFill>
              </a:rPr>
              <a:pPr eaLnBrk="1" hangingPunct="1">
                <a:spcBef>
                  <a:spcPct val="0"/>
                </a:spcBef>
              </a:pPr>
              <a:t>42</a:t>
            </a:fld>
            <a:endParaRPr lang="en-US" altLang="en-US">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altLang="en-US"/>
              <a:t>Other-Regarding behaivor:  Maybe but Research says this isn’t the biggest explanation </a:t>
            </a:r>
          </a:p>
          <a:p>
            <a:pPr eaLnBrk="1" hangingPunct="1"/>
            <a:r>
              <a:rPr lang="en-US" altLang="en-US"/>
              <a:t>Fairnes: Rejected.</a:t>
            </a:r>
          </a:p>
        </p:txBody>
      </p:sp>
    </p:spTree>
    <p:extLst>
      <p:ext uri="{BB962C8B-B14F-4D97-AF65-F5344CB8AC3E}">
        <p14:creationId xmlns:p14="http://schemas.microsoft.com/office/powerpoint/2010/main" val="117608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A07ED64-8BE1-41C8-9B90-E6E7E88E8BEF}" type="slidenum">
              <a:rPr lang="en-US" altLang="en-US">
                <a:solidFill>
                  <a:srgbClr val="000000"/>
                </a:solidFill>
              </a:rPr>
              <a:pPr eaLnBrk="1" hangingPunct="1">
                <a:spcBef>
                  <a:spcPct val="0"/>
                </a:spcBef>
              </a:pPr>
              <a:t>43</a:t>
            </a:fld>
            <a:endParaRPr lang="en-US" altLang="en-US">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t>Other-Regarding behaivor:  Maybe but Research says this isn’t the biggest explanation </a:t>
            </a:r>
          </a:p>
          <a:p>
            <a:pPr eaLnBrk="1" hangingPunct="1"/>
            <a:r>
              <a:rPr lang="en-US" altLang="en-US"/>
              <a:t>Fairnes: Rejected.</a:t>
            </a:r>
          </a:p>
        </p:txBody>
      </p:sp>
    </p:spTree>
    <p:extLst>
      <p:ext uri="{BB962C8B-B14F-4D97-AF65-F5344CB8AC3E}">
        <p14:creationId xmlns:p14="http://schemas.microsoft.com/office/powerpoint/2010/main" val="848393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9AA1DE7-B533-4BBB-9E2C-F9F6ED2F509E}" type="slidenum">
              <a:rPr lang="en-US" altLang="en-US">
                <a:solidFill>
                  <a:srgbClr val="000000"/>
                </a:solidFill>
              </a:rPr>
              <a:pPr eaLnBrk="1" hangingPunct="1">
                <a:spcBef>
                  <a:spcPct val="0"/>
                </a:spcBef>
              </a:pPr>
              <a:t>44</a:t>
            </a:fld>
            <a:endParaRPr lang="en-US" altLang="en-US">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a:t>Other-Regarding behaivor:  Maybe but Research says this isn’t the biggest explanation </a:t>
            </a:r>
          </a:p>
          <a:p>
            <a:pPr eaLnBrk="1" hangingPunct="1"/>
            <a:r>
              <a:rPr lang="en-US" altLang="en-US"/>
              <a:t>Fairnes: Rejected.</a:t>
            </a:r>
          </a:p>
        </p:txBody>
      </p:sp>
    </p:spTree>
    <p:extLst>
      <p:ext uri="{BB962C8B-B14F-4D97-AF65-F5344CB8AC3E}">
        <p14:creationId xmlns:p14="http://schemas.microsoft.com/office/powerpoint/2010/main" val="1319239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E565167-99FC-4ED7-8DD5-61BCCEBD35DE}" type="slidenum">
              <a:rPr lang="en-US" altLang="en-US">
                <a:solidFill>
                  <a:srgbClr val="000000"/>
                </a:solidFill>
              </a:rPr>
              <a:pPr eaLnBrk="1" hangingPunct="1">
                <a:spcBef>
                  <a:spcPct val="0"/>
                </a:spcBef>
              </a:pPr>
              <a:t>47</a:t>
            </a:fld>
            <a:endParaRPr lang="en-US" altLang="en-US">
              <a:solidFill>
                <a:srgbClr val="000000"/>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altLang="en-US"/>
              <a:t>It’s about the INSTITUTIONS</a:t>
            </a:r>
          </a:p>
        </p:txBody>
      </p:sp>
    </p:spTree>
    <p:extLst>
      <p:ext uri="{BB962C8B-B14F-4D97-AF65-F5344CB8AC3E}">
        <p14:creationId xmlns:p14="http://schemas.microsoft.com/office/powerpoint/2010/main" val="45117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449EEAB-D55B-457A-A55F-6642A7A99BB4}" type="slidenum">
              <a:rPr lang="en-US" altLang="en-US">
                <a:solidFill>
                  <a:srgbClr val="000000"/>
                </a:solidFill>
              </a:rPr>
              <a:pPr eaLnBrk="1" hangingPunct="1">
                <a:spcBef>
                  <a:spcPct val="0"/>
                </a:spcBef>
              </a:pPr>
              <a:t>50</a:t>
            </a:fld>
            <a:endParaRPr lang="en-US" altLang="en-US">
              <a:solidFill>
                <a:srgbClr val="000000"/>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a:t>Group differences DO MATTER</a:t>
            </a:r>
          </a:p>
          <a:p>
            <a:pPr eaLnBrk="1" hangingPunct="1"/>
            <a:r>
              <a:rPr lang="en-US" altLang="en-US"/>
              <a:t>EX: Whaling societies – you don’t catch whales by yourself.</a:t>
            </a:r>
          </a:p>
          <a:p>
            <a:pPr eaLnBrk="1" hangingPunct="1"/>
            <a:r>
              <a:rPr lang="en-US" altLang="en-US"/>
              <a:t>The degree to which markets are integrated in society and the more they interact in markets, the more “fair” the splits.</a:t>
            </a:r>
          </a:p>
        </p:txBody>
      </p:sp>
    </p:spTree>
    <p:extLst>
      <p:ext uri="{BB962C8B-B14F-4D97-AF65-F5344CB8AC3E}">
        <p14:creationId xmlns:p14="http://schemas.microsoft.com/office/powerpoint/2010/main" val="3930238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86ED84-00A8-4F14-984B-D036019E2B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1138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18A88C9-983E-45EE-B72E-3D77D760BD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860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609600"/>
            <a:ext cx="26670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609600"/>
            <a:ext cx="77978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DD73F3-5EB6-4299-A1F1-CE0E189C39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7921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7620000" cy="533400"/>
          </a:xfrm>
        </p:spPr>
        <p:txBody>
          <a:bodyPr/>
          <a:lstStyle/>
          <a:p>
            <a:r>
              <a:rPr lang="en-US"/>
              <a:t>Click to edit Master title style</a:t>
            </a:r>
          </a:p>
        </p:txBody>
      </p:sp>
      <p:sp>
        <p:nvSpPr>
          <p:cNvPr id="3" name="Content Placeholder 2"/>
          <p:cNvSpPr>
            <a:spLocks noGrp="1"/>
          </p:cNvSpPr>
          <p:nvPr>
            <p:ph sz="half" idx="1"/>
          </p:nvPr>
        </p:nvSpPr>
        <p:spPr>
          <a:xfrm>
            <a:off x="711200" y="1447800"/>
            <a:ext cx="5232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6800" y="1447800"/>
            <a:ext cx="52324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46800" y="3733800"/>
            <a:ext cx="52324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61DA71DB-B55C-41BA-922B-6DFB476E5B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802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7"/>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15630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1478"/>
            <a:ext cx="10515600" cy="945060"/>
          </a:xfrm>
        </p:spPr>
        <p:txBody>
          <a:bodyPr>
            <a:normAutofit/>
          </a:bodyPr>
          <a:lstStyle>
            <a:lvl1pPr algn="ctr">
              <a:defRPr sz="6600">
                <a:latin typeface="+mj-lt"/>
              </a:defRPr>
            </a:lvl1pPr>
          </a:lstStyle>
          <a:p>
            <a:r>
              <a:rPr lang="en-US" dirty="0"/>
              <a:t>Economics for Leaders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pic>
        <p:nvPicPr>
          <p:cNvPr id="5" name="Picture 4"/>
          <p:cNvPicPr>
            <a:picLocks noChangeAspect="1"/>
          </p:cNvPicPr>
          <p:nvPr/>
        </p:nvPicPr>
        <p:blipFill>
          <a:blip r:embed="rId2"/>
          <a:stretch>
            <a:fillRect/>
          </a:stretch>
        </p:blipFill>
        <p:spPr>
          <a:xfrm>
            <a:off x="511580" y="1446664"/>
            <a:ext cx="11168840" cy="3103133"/>
          </a:xfrm>
          <a:prstGeom prst="rect">
            <a:avLst/>
          </a:prstGeom>
        </p:spPr>
      </p:pic>
      <p:sp>
        <p:nvSpPr>
          <p:cNvPr id="6" name="Text Placeholder 2"/>
          <p:cNvSpPr>
            <a:spLocks noGrp="1"/>
          </p:cNvSpPr>
          <p:nvPr>
            <p:ph type="body" idx="1" hasCustomPrompt="1"/>
          </p:nvPr>
        </p:nvSpPr>
        <p:spPr>
          <a:xfrm>
            <a:off x="831850" y="4589463"/>
            <a:ext cx="10515600" cy="1500187"/>
          </a:xfrm>
        </p:spPr>
        <p:txBody>
          <a:bodyPr>
            <a:normAutofit/>
          </a:bodyPr>
          <a:lstStyle>
            <a:lvl1pPr marL="0" indent="0" algn="ctr">
              <a:buNone/>
              <a:defRPr sz="4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 Lesson Title</a:t>
            </a:r>
          </a:p>
        </p:txBody>
      </p:sp>
    </p:spTree>
    <p:extLst>
      <p:ext uri="{BB962C8B-B14F-4D97-AF65-F5344CB8AC3E}">
        <p14:creationId xmlns:p14="http://schemas.microsoft.com/office/powerpoint/2010/main" val="326744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6104A"/>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gradFill>
        </p:spPr>
        <p:style>
          <a:lnRef idx="0">
            <a:schemeClr val="accent6"/>
          </a:lnRef>
          <a:fillRef idx="3">
            <a:schemeClr val="accent6"/>
          </a:fillRef>
          <a:effectRef idx="3">
            <a:schemeClr val="accent6"/>
          </a:effectRef>
          <a:fontRef idx="none"/>
        </p:style>
        <p:txBody>
          <a:bodyPr>
            <a:normAutofit/>
          </a:bodyPr>
          <a:lstStyle>
            <a:lvl1pPr>
              <a:defRPr sz="54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Content Placeholder 2"/>
          <p:cNvSpPr>
            <a:spLocks noGrp="1"/>
          </p:cNvSpPr>
          <p:nvPr>
            <p:ph idx="1"/>
          </p:nvPr>
        </p:nvSpPr>
        <p:spPr>
          <a:xfrm>
            <a:off x="838200" y="1856095"/>
            <a:ext cx="10515600" cy="4320867"/>
          </a:xfrm>
        </p:spPr>
        <p:txBody>
          <a:bodyPr/>
          <a:lstStyle>
            <a:lvl1pPr marL="228600" indent="-228600">
              <a:buFontTx/>
              <a:buBlip>
                <a:blip r:embed="rId2"/>
              </a:buBlip>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0384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ubtitle 2"/>
          <p:cNvSpPr>
            <a:spLocks noGrp="1"/>
          </p:cNvSpPr>
          <p:nvPr>
            <p:ph type="subTitle" idx="1"/>
          </p:nvPr>
        </p:nvSpPr>
        <p:spPr>
          <a:xfrm>
            <a:off x="1524000" y="2394857"/>
            <a:ext cx="9144000" cy="2862943"/>
          </a:xfrm>
          <a:prstGeom prst="roundRect">
            <a:avLst/>
          </a:prstGeom>
        </p:spPr>
        <p:style>
          <a:lnRef idx="0">
            <a:schemeClr val="accent6"/>
          </a:lnRef>
          <a:fillRef idx="3">
            <a:schemeClr val="accent6"/>
          </a:fillRef>
          <a:effectRef idx="3">
            <a:schemeClr val="accent6"/>
          </a:effectRef>
          <a:fontRef idx="none"/>
        </p:style>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07766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ide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57600" y="5867400"/>
            <a:ext cx="8305800" cy="812042"/>
          </a:xfrm>
        </p:spPr>
        <p:txBody>
          <a:bodyPr anchor="b">
            <a:normAutofit/>
          </a:bodyPr>
          <a:lstStyle>
            <a:lvl1pPr algn="ctr">
              <a:defRPr sz="4800"/>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11734800" cy="5410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801541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rge Pic with 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910934" cy="914400"/>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295400"/>
            <a:ext cx="10910934" cy="43411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ext Placeholder 3"/>
          <p:cNvSpPr>
            <a:spLocks noGrp="1"/>
          </p:cNvSpPr>
          <p:nvPr>
            <p:ph type="body" sz="half" idx="11"/>
          </p:nvPr>
        </p:nvSpPr>
        <p:spPr>
          <a:xfrm>
            <a:off x="5410200" y="2057400"/>
            <a:ext cx="60910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75282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Content Placeholder 2"/>
          <p:cNvSpPr>
            <a:spLocks noGrp="1"/>
          </p:cNvSpPr>
          <p:nvPr>
            <p:ph idx="1"/>
          </p:nvPr>
        </p:nvSpPr>
        <p:spPr>
          <a:xfrm>
            <a:off x="838200" y="1978925"/>
            <a:ext cx="10515600" cy="4026090"/>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09180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91C56D7-1AB1-44EA-A80C-650EDD89BE3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894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imated List ">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675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estions Anima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282218" cy="1325563"/>
          </a:xfrm>
          <a:ln w="12700">
            <a:solidFill>
              <a:srgbClr val="D6104A"/>
            </a:solidFill>
            <a:prstDash val="lgDash"/>
          </a:ln>
        </p:spPr>
        <p:txBody>
          <a:bodyPr/>
          <a:lstStyle>
            <a:lvl1pPr>
              <a:defRPr/>
            </a:lvl1pPr>
          </a:lstStyle>
          <a:p>
            <a:r>
              <a:rPr lang="en-US" dirty="0"/>
              <a:t>Questions: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147" y="101014"/>
            <a:ext cx="2796654" cy="1837513"/>
          </a:xfrm>
          <a:prstGeom prst="rect">
            <a:avLst/>
          </a:prstGeom>
        </p:spPr>
      </p:pic>
    </p:spTree>
    <p:extLst>
      <p:ext uri="{BB962C8B-B14F-4D97-AF65-F5344CB8AC3E}">
        <p14:creationId xmlns:p14="http://schemas.microsoft.com/office/powerpoint/2010/main" val="2975486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3441579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C91BD885-928A-4694-84FB-A4C77DACA0D6}" type="slidenum">
              <a:rPr lang="en-US" smtClean="0"/>
              <a:pPr>
                <a:defRPr/>
              </a:pPr>
              <a:t>‹#›</a:t>
            </a:fld>
            <a:endParaRPr lang="en-US"/>
          </a:p>
        </p:txBody>
      </p:sp>
    </p:spTree>
    <p:extLst>
      <p:ext uri="{BB962C8B-B14F-4D97-AF65-F5344CB8AC3E}">
        <p14:creationId xmlns:p14="http://schemas.microsoft.com/office/powerpoint/2010/main" val="2081583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ln w="12700">
            <a:solidFill>
              <a:srgbClr val="FF0066"/>
            </a:solidFill>
            <a:prstDash val="lgDash"/>
          </a:ln>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495029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648563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a:defRPr/>
            </a:pPr>
            <a:fld id="{08B01E96-1331-4F30-BD3C-D90049BB3DD8}" type="slidenum">
              <a:rPr lang="en-US" smtClean="0"/>
              <a:pPr>
                <a:defRPr/>
              </a:pPr>
              <a:t>‹#›</a:t>
            </a:fld>
            <a:endParaRPr lang="en-US"/>
          </a:p>
        </p:txBody>
      </p:sp>
    </p:spTree>
    <p:extLst>
      <p:ext uri="{BB962C8B-B14F-4D97-AF65-F5344CB8AC3E}">
        <p14:creationId xmlns:p14="http://schemas.microsoft.com/office/powerpoint/2010/main" val="3189401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577E947D-1DEF-44B4-92DE-1D4F5B50E371}" type="slidenum">
              <a:rPr lang="en-US" smtClean="0"/>
              <a:pPr>
                <a:defRPr/>
              </a:pPr>
              <a:t>‹#›</a:t>
            </a:fld>
            <a:endParaRPr lang="en-US"/>
          </a:p>
        </p:txBody>
      </p:sp>
    </p:spTree>
    <p:extLst>
      <p:ext uri="{BB962C8B-B14F-4D97-AF65-F5344CB8AC3E}">
        <p14:creationId xmlns:p14="http://schemas.microsoft.com/office/powerpoint/2010/main" val="207495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18012" cy="1981200"/>
          </a:xfrm>
        </p:spPr>
        <p:txBody>
          <a:bodyPr anchor="b">
            <a:noAutofit/>
          </a:bodyPr>
          <a:lstStyle>
            <a:lvl1pPr>
              <a:defRPr sz="4800"/>
            </a:lvl1pPr>
          </a:lstStyle>
          <a:p>
            <a:r>
              <a:rPr lang="en-US"/>
              <a:t>Click to edit Master title style</a:t>
            </a:r>
            <a:endParaRPr lang="en-US" dirty="0"/>
          </a:p>
        </p:txBody>
      </p:sp>
      <p:sp>
        <p:nvSpPr>
          <p:cNvPr id="3" name="Picture Placeholder 2"/>
          <p:cNvSpPr>
            <a:spLocks noGrp="1"/>
          </p:cNvSpPr>
          <p:nvPr>
            <p:ph type="pic" idx="1"/>
          </p:nvPr>
        </p:nvSpPr>
        <p:spPr>
          <a:xfrm>
            <a:off x="5638800" y="10033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90800"/>
            <a:ext cx="44180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E5494C07-E53F-44B1-BB02-8A5C61510F1F}" type="slidenum">
              <a:rPr lang="en-US" smtClean="0"/>
              <a:pPr>
                <a:defRPr/>
              </a:pPr>
              <a:t>‹#›</a:t>
            </a:fld>
            <a:endParaRPr lang="en-US"/>
          </a:p>
        </p:txBody>
      </p:sp>
    </p:spTree>
    <p:extLst>
      <p:ext uri="{BB962C8B-B14F-4D97-AF65-F5344CB8AC3E}">
        <p14:creationId xmlns:p14="http://schemas.microsoft.com/office/powerpoint/2010/main" val="76304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pic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637212" cy="1981200"/>
          </a:xfrm>
        </p:spPr>
        <p:txBody>
          <a:bodyPr anchor="b">
            <a:noAutofit/>
          </a:bodyPr>
          <a:lstStyle>
            <a:lvl1pPr>
              <a:defRPr sz="4800"/>
            </a:lvl1pPr>
          </a:lstStyle>
          <a:p>
            <a:r>
              <a:rPr lang="en-US" dirty="0"/>
              <a:t>Click to edit Master title style</a:t>
            </a:r>
          </a:p>
        </p:txBody>
      </p:sp>
      <p:sp>
        <p:nvSpPr>
          <p:cNvPr id="4" name="Text Placeholder 3"/>
          <p:cNvSpPr>
            <a:spLocks noGrp="1"/>
          </p:cNvSpPr>
          <p:nvPr>
            <p:ph type="body" sz="half" idx="2"/>
          </p:nvPr>
        </p:nvSpPr>
        <p:spPr>
          <a:xfrm>
            <a:off x="839788" y="2590800"/>
            <a:ext cx="56372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a:defRPr/>
            </a:pPr>
            <a:fld id="{E5494C07-E53F-44B1-BB02-8A5C61510F1F}" type="slidenum">
              <a:rPr lang="en-US" smtClean="0"/>
              <a:pPr>
                <a:defRPr/>
              </a:pPr>
              <a:t>‹#›</a:t>
            </a:fld>
            <a:endParaRPr lang="en-US"/>
          </a:p>
        </p:txBody>
      </p:sp>
      <p:sp>
        <p:nvSpPr>
          <p:cNvPr id="8" name="Picture Placeholder 2"/>
          <p:cNvSpPr>
            <a:spLocks noGrp="1"/>
          </p:cNvSpPr>
          <p:nvPr>
            <p:ph type="pic" idx="1"/>
          </p:nvPr>
        </p:nvSpPr>
        <p:spPr>
          <a:xfrm>
            <a:off x="9220200" y="2743200"/>
            <a:ext cx="2505501" cy="31337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Rectangle 8"/>
          <p:cNvSpPr/>
          <p:nvPr userDrawn="1"/>
        </p:nvSpPr>
        <p:spPr>
          <a:xfrm>
            <a:off x="9220200" y="454925"/>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p:cNvSpPr>
            <a:spLocks noGrp="1"/>
          </p:cNvSpPr>
          <p:nvPr>
            <p:ph type="pic" idx="13"/>
          </p:nvPr>
        </p:nvSpPr>
        <p:spPr>
          <a:xfrm>
            <a:off x="6781800" y="481083"/>
            <a:ext cx="2276901" cy="25669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Rectangle 10"/>
          <p:cNvSpPr/>
          <p:nvPr userDrawn="1"/>
        </p:nvSpPr>
        <p:spPr>
          <a:xfrm>
            <a:off x="6781799" y="3243273"/>
            <a:ext cx="2276901" cy="2633675"/>
          </a:xfrm>
          <a:prstGeom prst="rect">
            <a:avLst/>
          </a:prstGeom>
          <a:solidFill>
            <a:srgbClr val="5287BC"/>
          </a:solidFill>
          <a:ln>
            <a:solidFill>
              <a:srgbClr val="528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460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17C9B5-272A-4CBB-907E-78BEC2FFAB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1949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2_Lar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669814"/>
            <a:ext cx="10910934" cy="3966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047709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4667534" y="6093274"/>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able Placeholder 2"/>
          <p:cNvSpPr>
            <a:spLocks noGrp="1"/>
          </p:cNvSpPr>
          <p:nvPr>
            <p:ph type="tbl" idx="1"/>
          </p:nvPr>
        </p:nvSpPr>
        <p:spPr>
          <a:xfrm>
            <a:off x="838200" y="1470546"/>
            <a:ext cx="10910934" cy="4525963"/>
          </a:xfrm>
        </p:spPr>
        <p:txBody>
          <a:bodyPr/>
          <a:lstStyle>
            <a:lvl1pPr marL="0" indent="0">
              <a:buNone/>
              <a:defRPr/>
            </a:lvl1pPr>
          </a:lstStyle>
          <a:p>
            <a:pPr lvl="0"/>
            <a:endParaRPr lang="en-US" noProof="0" dirty="0"/>
          </a:p>
        </p:txBody>
      </p:sp>
    </p:spTree>
    <p:extLst>
      <p:ext uri="{BB962C8B-B14F-4D97-AF65-F5344CB8AC3E}">
        <p14:creationId xmlns:p14="http://schemas.microsoft.com/office/powerpoint/2010/main" val="1964716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05C1471F-4799-4ED2-82DC-80882F32DD5E}" type="slidenum">
              <a:rPr lang="en-US" smtClean="0"/>
              <a:pPr>
                <a:defRPr/>
              </a:pPr>
              <a:t>‹#›</a:t>
            </a:fld>
            <a:endParaRPr lang="en-US"/>
          </a:p>
        </p:txBody>
      </p:sp>
    </p:spTree>
    <p:extLst>
      <p:ext uri="{BB962C8B-B14F-4D97-AF65-F5344CB8AC3E}">
        <p14:creationId xmlns:p14="http://schemas.microsoft.com/office/powerpoint/2010/main" val="3461503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a:defRPr/>
            </a:pPr>
            <a:fld id="{745AB658-2568-46F1-A70B-4FD646EA56B8}" type="slidenum">
              <a:rPr lang="en-US" smtClean="0"/>
              <a:pPr>
                <a:defRPr/>
              </a:pPr>
              <a:t>‹#›</a:t>
            </a:fld>
            <a:endParaRPr lang="en-US"/>
          </a:p>
        </p:txBody>
      </p:sp>
    </p:spTree>
    <p:extLst>
      <p:ext uri="{BB962C8B-B14F-4D97-AF65-F5344CB8AC3E}">
        <p14:creationId xmlns:p14="http://schemas.microsoft.com/office/powerpoint/2010/main" val="936984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0E71984C-EE65-495F-A046-F8B9D936B0DE}" type="slidenum">
              <a:rPr lang="en-US" smtClean="0"/>
              <a:pPr>
                <a:defRPr/>
              </a:pPr>
              <a:t>‹#›</a:t>
            </a:fld>
            <a:endParaRPr lang="en-US"/>
          </a:p>
        </p:txBody>
      </p:sp>
    </p:spTree>
    <p:extLst>
      <p:ext uri="{BB962C8B-B14F-4D97-AF65-F5344CB8AC3E}">
        <p14:creationId xmlns:p14="http://schemas.microsoft.com/office/powerpoint/2010/main" val="2896520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7" name="Footer Placeholder 4"/>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737600" y="6245225"/>
            <a:ext cx="2844800" cy="476250"/>
          </a:xfrm>
        </p:spPr>
        <p:txBody>
          <a:bodyPr/>
          <a:lstStyle>
            <a:lvl1pPr>
              <a:defRPr/>
            </a:lvl1pPr>
          </a:lstStyle>
          <a:p>
            <a:pPr>
              <a:defRPr/>
            </a:pPr>
            <a:fld id="{53055D09-C7EE-4CAD-BB5B-0E16126D8DE6}" type="slidenum">
              <a:rPr lang="en-US"/>
              <a:pPr>
                <a:defRPr/>
              </a:pPr>
              <a:t>‹#›</a:t>
            </a:fld>
            <a:endParaRPr lang="en-US"/>
          </a:p>
        </p:txBody>
      </p:sp>
    </p:spTree>
    <p:extLst>
      <p:ext uri="{BB962C8B-B14F-4D97-AF65-F5344CB8AC3E}">
        <p14:creationId xmlns:p14="http://schemas.microsoft.com/office/powerpoint/2010/main" val="3204860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8737600" y="6245225"/>
            <a:ext cx="2844800" cy="476250"/>
          </a:xfrm>
        </p:spPr>
        <p:txBody>
          <a:bodyPr/>
          <a:lstStyle>
            <a:lvl1pPr>
              <a:defRPr/>
            </a:lvl1pPr>
          </a:lstStyle>
          <a:p>
            <a:pPr>
              <a:defRPr/>
            </a:pPr>
            <a:fld id="{1B4D2951-03A1-4101-8F06-E693CD942B42}" type="slidenum">
              <a:rPr lang="en-US"/>
              <a:pPr>
                <a:defRPr/>
              </a:pPr>
              <a:t>‹#›</a:t>
            </a:fld>
            <a:endParaRPr lang="en-US"/>
          </a:p>
        </p:txBody>
      </p:sp>
    </p:spTree>
    <p:extLst>
      <p:ext uri="{BB962C8B-B14F-4D97-AF65-F5344CB8AC3E}">
        <p14:creationId xmlns:p14="http://schemas.microsoft.com/office/powerpoint/2010/main" val="35453749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5"/>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9" name="Footer Placeholder 6"/>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10" name="Slide Number Placeholder 7"/>
          <p:cNvSpPr>
            <a:spLocks noGrp="1"/>
          </p:cNvSpPr>
          <p:nvPr>
            <p:ph type="sldNum" sz="quarter" idx="12"/>
          </p:nvPr>
        </p:nvSpPr>
        <p:spPr>
          <a:xfrm>
            <a:off x="8737600" y="6245225"/>
            <a:ext cx="2844800" cy="476250"/>
          </a:xfrm>
        </p:spPr>
        <p:txBody>
          <a:bodyPr/>
          <a:lstStyle>
            <a:lvl1pPr>
              <a:defRPr/>
            </a:lvl1pPr>
          </a:lstStyle>
          <a:p>
            <a:pPr>
              <a:defRPr/>
            </a:pPr>
            <a:fld id="{BB81553A-33CC-49C2-A15A-216B486804C8}" type="slidenum">
              <a:rPr lang="en-US"/>
              <a:pPr>
                <a:defRPr/>
              </a:pPr>
              <a:t>‹#›</a:t>
            </a:fld>
            <a:endParaRPr lang="en-US"/>
          </a:p>
        </p:txBody>
      </p:sp>
    </p:spTree>
    <p:extLst>
      <p:ext uri="{BB962C8B-B14F-4D97-AF65-F5344CB8AC3E}">
        <p14:creationId xmlns:p14="http://schemas.microsoft.com/office/powerpoint/2010/main" val="4073590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graphicFrame>
        <p:nvGraphicFramePr>
          <p:cNvPr id="5" name="Object 7"/>
          <p:cNvGraphicFramePr>
            <a:graphicFrameLocks noChangeAspect="1"/>
          </p:cNvGraphicFramePr>
          <p:nvPr userDrawn="1"/>
        </p:nvGraphicFramePr>
        <p:xfrm>
          <a:off x="0" y="6019800"/>
          <a:ext cx="846667" cy="800100"/>
        </p:xfrm>
        <a:graphic>
          <a:graphicData uri="http://schemas.openxmlformats.org/presentationml/2006/ole">
            <mc:AlternateContent xmlns:mc="http://schemas.openxmlformats.org/markup-compatibility/2006">
              <mc:Choice xmlns:v="urn:schemas-microsoft-com:vml" Requires="v">
                <p:oleObj spid="_x0000_s1027" name="Image" r:id="rId3" imgW="875882" imgH="1104372" progId="Photoshop.Image.9">
                  <p:embed/>
                </p:oleObj>
              </mc:Choice>
              <mc:Fallback>
                <p:oleObj name="Image" r:id="rId3" imgW="875882" imgH="1104372" progId="Photoshop.Image.9">
                  <p:embed/>
                  <p:pic>
                    <p:nvPicPr>
                      <p:cNvPr id="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84666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8"/>
          <p:cNvSpPr txBox="1">
            <a:spLocks noChangeArrowheads="1"/>
          </p:cNvSpPr>
          <p:nvPr userDrawn="1"/>
        </p:nvSpPr>
        <p:spPr bwMode="auto">
          <a:xfrm>
            <a:off x="711200" y="6445250"/>
            <a:ext cx="314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600">
                <a:latin typeface="Monotype Corsiva" pitchFamily="66" charset="0"/>
              </a:rPr>
              <a:t>Economics for Leaders</a:t>
            </a:r>
          </a:p>
        </p:txBody>
      </p:sp>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a:xfrm>
            <a:off x="914400" y="6248400"/>
            <a:ext cx="2540000" cy="457200"/>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8737600" y="6248400"/>
            <a:ext cx="2540000" cy="457200"/>
          </a:xfrm>
        </p:spPr>
        <p:txBody>
          <a:bodyPr/>
          <a:lstStyle>
            <a:lvl1pPr>
              <a:defRPr smtClean="0"/>
            </a:lvl1pPr>
          </a:lstStyle>
          <a:p>
            <a:pPr>
              <a:defRPr/>
            </a:pPr>
            <a:fld id="{B20F3E18-44C8-4BC8-8740-82EEA30272B0}" type="slidenum">
              <a:rPr lang="en-US" altLang="en-US"/>
              <a:pPr>
                <a:defRPr/>
              </a:pPr>
              <a:t>‹#›</a:t>
            </a:fld>
            <a:endParaRPr lang="en-US" altLang="en-US"/>
          </a:p>
        </p:txBody>
      </p:sp>
    </p:spTree>
    <p:extLst>
      <p:ext uri="{BB962C8B-B14F-4D97-AF65-F5344CB8AC3E}">
        <p14:creationId xmlns:p14="http://schemas.microsoft.com/office/powerpoint/2010/main" val="306014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447800"/>
            <a:ext cx="523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447800"/>
            <a:ext cx="523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73A4C39-FF47-4262-8183-324CF6B10A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985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BD262D5-D534-46B5-BC20-346EBF2213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990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47F6BD0-F157-45D0-A86D-65E876565B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132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B603B17-0D43-42A6-8B59-94C850D1DD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847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FAB42AC-F571-47B7-8A0D-EEC652CBF6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445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E7F334E-1FF5-4477-98C2-3E622692EF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098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133600" y="6096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711200" y="1447800"/>
            <a:ext cx="10668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3300" name="Rectangle 4"/>
          <p:cNvSpPr>
            <a:spLocks noGrp="1" noChangeArrowheads="1"/>
          </p:cNvSpPr>
          <p:nvPr>
            <p:ph type="dt" sz="half" idx="2"/>
          </p:nvPr>
        </p:nvSpPr>
        <p:spPr bwMode="auto">
          <a:xfrm>
            <a:off x="2133600" y="5943600"/>
            <a:ext cx="1930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solidFill>
                <a:srgbClr val="000000"/>
              </a:solidFill>
            </a:endParaRPr>
          </a:p>
        </p:txBody>
      </p:sp>
      <p:sp>
        <p:nvSpPr>
          <p:cNvPr id="183301" name="Rectangle 5"/>
          <p:cNvSpPr>
            <a:spLocks noGrp="1" noChangeArrowheads="1"/>
          </p:cNvSpPr>
          <p:nvPr>
            <p:ph type="ftr" sz="quarter" idx="3"/>
          </p:nvPr>
        </p:nvSpPr>
        <p:spPr bwMode="auto">
          <a:xfrm>
            <a:off x="4165600" y="59436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a:solidFill>
                <a:srgbClr val="000000"/>
              </a:solidFill>
            </a:endParaRPr>
          </a:p>
        </p:txBody>
      </p:sp>
      <p:sp>
        <p:nvSpPr>
          <p:cNvPr id="183302" name="Rectangle 6"/>
          <p:cNvSpPr>
            <a:spLocks noGrp="1" noChangeArrowheads="1"/>
          </p:cNvSpPr>
          <p:nvPr>
            <p:ph type="sldNum" sz="quarter" idx="4"/>
          </p:nvPr>
        </p:nvSpPr>
        <p:spPr bwMode="auto">
          <a:xfrm>
            <a:off x="8229600" y="5943600"/>
            <a:ext cx="1524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E20E47F1-DAFE-4ABE-83FE-3CE8952FEDB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756667"/>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pitchFamily="34" charset="0"/>
        </a:defRPr>
      </a:lvl2pPr>
      <a:lvl3pPr algn="ctr" rtl="0" eaLnBrk="0" fontAlgn="base" hangingPunct="0">
        <a:spcBef>
          <a:spcPct val="0"/>
        </a:spcBef>
        <a:spcAft>
          <a:spcPct val="0"/>
        </a:spcAft>
        <a:defRPr sz="3200">
          <a:solidFill>
            <a:schemeClr val="bg1"/>
          </a:solidFill>
          <a:latin typeface="Arial" pitchFamily="34" charset="0"/>
        </a:defRPr>
      </a:lvl3pPr>
      <a:lvl4pPr algn="ctr" rtl="0" eaLnBrk="0" fontAlgn="base" hangingPunct="0">
        <a:spcBef>
          <a:spcPct val="0"/>
        </a:spcBef>
        <a:spcAft>
          <a:spcPct val="0"/>
        </a:spcAft>
        <a:defRPr sz="3200">
          <a:solidFill>
            <a:schemeClr val="bg1"/>
          </a:solidFill>
          <a:latin typeface="Arial" pitchFamily="34" charset="0"/>
        </a:defRPr>
      </a:lvl4pPr>
      <a:lvl5pPr algn="ctr" rtl="0" eaLnBrk="0" fontAlgn="base" hangingPunct="0">
        <a:spcBef>
          <a:spcPct val="0"/>
        </a:spcBef>
        <a:spcAft>
          <a:spcPct val="0"/>
        </a:spcAft>
        <a:defRPr sz="3200">
          <a:solidFill>
            <a:schemeClr val="bg1"/>
          </a:solidFill>
          <a:latin typeface="Arial" pitchFamily="34" charset="0"/>
        </a:defRPr>
      </a:lvl5pPr>
      <a:lvl6pPr marL="457200" algn="ctr" rtl="0" fontAlgn="base">
        <a:spcBef>
          <a:spcPct val="0"/>
        </a:spcBef>
        <a:spcAft>
          <a:spcPct val="0"/>
        </a:spcAft>
        <a:defRPr sz="3200">
          <a:solidFill>
            <a:schemeClr val="bg1"/>
          </a:solidFill>
          <a:latin typeface="Arial" pitchFamily="34" charset="0"/>
        </a:defRPr>
      </a:lvl6pPr>
      <a:lvl7pPr marL="914400" algn="ctr" rtl="0" fontAlgn="base">
        <a:spcBef>
          <a:spcPct val="0"/>
        </a:spcBef>
        <a:spcAft>
          <a:spcPct val="0"/>
        </a:spcAft>
        <a:defRPr sz="3200">
          <a:solidFill>
            <a:schemeClr val="bg1"/>
          </a:solidFill>
          <a:latin typeface="Arial" pitchFamily="34" charset="0"/>
        </a:defRPr>
      </a:lvl7pPr>
      <a:lvl8pPr marL="1371600" algn="ctr" rtl="0" fontAlgn="base">
        <a:spcBef>
          <a:spcPct val="0"/>
        </a:spcBef>
        <a:spcAft>
          <a:spcPct val="0"/>
        </a:spcAft>
        <a:defRPr sz="3200">
          <a:solidFill>
            <a:schemeClr val="bg1"/>
          </a:solidFill>
          <a:latin typeface="Arial" pitchFamily="34" charset="0"/>
        </a:defRPr>
      </a:lvl8pPr>
      <a:lvl9pPr marL="1828800" algn="ctr" rtl="0" fontAlgn="base">
        <a:spcBef>
          <a:spcPct val="0"/>
        </a:spcBef>
        <a:spcAft>
          <a:spcPct val="0"/>
        </a:spcAft>
        <a:defRPr sz="32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19869"/>
            <a:ext cx="10515600" cy="3985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95534" y="5772311"/>
            <a:ext cx="3432566" cy="962859"/>
          </a:xfrm>
          <a:prstGeom prst="rect">
            <a:avLst/>
          </a:prstGeom>
        </p:spPr>
      </p:pic>
    </p:spTree>
    <p:extLst>
      <p:ext uri="{BB962C8B-B14F-4D97-AF65-F5344CB8AC3E}">
        <p14:creationId xmlns:p14="http://schemas.microsoft.com/office/powerpoint/2010/main" val="900134245"/>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7" r:id="rId17"/>
    <p:sldLayoutId id="2147484090" r:id="rId18"/>
    <p:sldLayoutId id="2147484098" r:id="rId19"/>
    <p:sldLayoutId id="2147484091" r:id="rId20"/>
    <p:sldLayoutId id="2147484092" r:id="rId21"/>
    <p:sldLayoutId id="2147484093" r:id="rId22"/>
    <p:sldLayoutId id="2147484094" r:id="rId23"/>
    <p:sldLayoutId id="2147484095" r:id="rId24"/>
    <p:sldLayoutId id="2147484096" r:id="rId25"/>
    <p:sldLayoutId id="2147484099" r:id="rId26"/>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9"/>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1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9.xml"/><Relationship Id="rId4" Type="http://schemas.openxmlformats.org/officeDocument/2006/relationships/image" Target="../media/image19.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8.xml"/></Relationships>
</file>

<file path=ppt/slides/_rels/slide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10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1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emf"/><Relationship Id="rId1" Type="http://schemas.openxmlformats.org/officeDocument/2006/relationships/slideLayout" Target="../slideLayouts/slideLayout25.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8" Type="http://schemas.openxmlformats.org/officeDocument/2006/relationships/hyperlink" Target="http://www.youtube.com/watch?v=7_qwjcxwUqw" TargetMode="External"/><Relationship Id="rId3" Type="http://schemas.openxmlformats.org/officeDocument/2006/relationships/hyperlink" Target="http://www.youtube.com/watch?v=jbkSRLYSojo" TargetMode="External"/><Relationship Id="rId7" Type="http://schemas.openxmlformats.org/officeDocument/2006/relationships/hyperlink" Target="http://reason.tv/video/show/6.html" TargetMode="External"/><Relationship Id="rId12" Type="http://schemas.openxmlformats.org/officeDocument/2006/relationships/hyperlink" Target="http://www.youtube.com/watch?v=D2QlitH4nYY" TargetMode="External"/><Relationship Id="rId2" Type="http://schemas.openxmlformats.org/officeDocument/2006/relationships/hyperlink" Target="http://www.youtube.com/watch?v=BZoKfap4g4w" TargetMode="External"/><Relationship Id="rId1" Type="http://schemas.openxmlformats.org/officeDocument/2006/relationships/slideLayout" Target="../slideLayouts/slideLayout19.xml"/><Relationship Id="rId6" Type="http://schemas.openxmlformats.org/officeDocument/2006/relationships/hyperlink" Target="http://www.youtube.com/watch?v=RWsx1X8PV_A" TargetMode="External"/><Relationship Id="rId11" Type="http://schemas.openxmlformats.org/officeDocument/2006/relationships/hyperlink" Target="http://www.youtube.com/watch?v=p3Uos2fzIJ0" TargetMode="External"/><Relationship Id="rId5" Type="http://schemas.openxmlformats.org/officeDocument/2006/relationships/hyperlink" Target="http://www.youtube.com/watch?v=bnjQ3cV4x1I" TargetMode="External"/><Relationship Id="rId10" Type="http://schemas.openxmlformats.org/officeDocument/2006/relationships/hyperlink" Target="http://reason.tv/video/show/333.html" TargetMode="External"/><Relationship Id="rId4" Type="http://schemas.openxmlformats.org/officeDocument/2006/relationships/hyperlink" Target="http://www.youtube.com/watch?v=Nt4aWojF9Rg" TargetMode="External"/><Relationship Id="rId9" Type="http://schemas.openxmlformats.org/officeDocument/2006/relationships/hyperlink" Target="http://reason.tv/video/show/462.html" TargetMode="External"/></Relationships>
</file>

<file path=ppt/slides/_rels/slide157.xml.rels><?xml version="1.0" encoding="UTF-8" standalone="yes"?>
<Relationships xmlns="http://schemas.openxmlformats.org/package/2006/relationships"><Relationship Id="rId3" Type="http://schemas.openxmlformats.org/officeDocument/2006/relationships/hyperlink" Target="http://reason.tv/video/show/392.html" TargetMode="External"/><Relationship Id="rId2" Type="http://schemas.openxmlformats.org/officeDocument/2006/relationships/hyperlink" Target="http://reason.tv/video/show/741.html" TargetMode="External"/><Relationship Id="rId1" Type="http://schemas.openxmlformats.org/officeDocument/2006/relationships/slideLayout" Target="../slideLayouts/slideLayout19.xml"/><Relationship Id="rId6" Type="http://schemas.openxmlformats.org/officeDocument/2006/relationships/hyperlink" Target="http://www.pncchristmaspriceindex.com/CPI/index.html" TargetMode="External"/><Relationship Id="rId5" Type="http://schemas.openxmlformats.org/officeDocument/2006/relationships/hyperlink" Target="http://www.youtube.com/watch?v=cWt8hTayupE&amp;NR=1" TargetMode="External"/><Relationship Id="rId4" Type="http://schemas.openxmlformats.org/officeDocument/2006/relationships/hyperlink" Target="http://reason.tv/video/show/451.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hyperlink" Target="http://blog.ecosmart.com/wp-content/jiminycricket1.jpg" TargetMode="Externa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2.jpeg"/><Relationship Id="rId5" Type="http://schemas.openxmlformats.org/officeDocument/2006/relationships/hyperlink" Target="http://images.google.com/imgres?imgurl=http://www.asconit.org/EN/images/asp.jpg&amp;imgrefurl=http://www.asconit.org/EN/indexen.htm&amp;usg=__J-oLR8LOHUbikDBLWXGvunazmlk=&amp;h=377&amp;w=340&amp;sz=18&amp;hl=en&amp;start=6&amp;um=1&amp;tbnid=YZNeieKMLfTxYM:&amp;tbnh=122&amp;tbnw=110&amp;prev=/images?q%3DAdam%2BSmith%26hl%3Den%26rlz%3D1T4FUJA_enUS311US221%26sa%3DN%26um%3D1" TargetMode="External"/><Relationship Id="rId4" Type="http://schemas.openxmlformats.org/officeDocument/2006/relationships/image" Target="../media/image1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Magic of Markets</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Autofit/>
          </a:bodyPr>
          <a:lstStyle/>
          <a:p>
            <a:r>
              <a:rPr lang="en-US" altLang="en-US" sz="4800" dirty="0"/>
              <a:t>What are the necessary conditions for wealth creating to take place?</a:t>
            </a:r>
          </a:p>
        </p:txBody>
      </p:sp>
      <p:sp>
        <p:nvSpPr>
          <p:cNvPr id="75779" name="Rectangle 3"/>
          <p:cNvSpPr>
            <a:spLocks noGrp="1" noChangeArrowheads="1"/>
          </p:cNvSpPr>
          <p:nvPr>
            <p:ph idx="1"/>
          </p:nvPr>
        </p:nvSpPr>
        <p:spPr/>
        <p:txBody>
          <a:bodyPr/>
          <a:lstStyle/>
          <a:p>
            <a:pPr>
              <a:buFontTx/>
              <a:buNone/>
            </a:pPr>
            <a:r>
              <a:rPr lang="en-US" altLang="en-US" dirty="0"/>
              <a:t>Think INSTITUTIONS!</a:t>
            </a:r>
          </a:p>
          <a:p>
            <a:pPr>
              <a:buFontTx/>
              <a:buNone/>
            </a:pPr>
            <a:r>
              <a:rPr lang="en-US" altLang="en-US" dirty="0"/>
              <a:t>“Rules of the Game”</a:t>
            </a:r>
          </a:p>
          <a:p>
            <a:pPr>
              <a:buFontTx/>
              <a:buNone/>
            </a:pPr>
            <a:endParaRPr lang="en-US" altLang="en-US" sz="4600" dirty="0"/>
          </a:p>
          <a:p>
            <a:r>
              <a:rPr lang="en-US" altLang="en-US" sz="3900" dirty="0"/>
              <a:t>Property Rights</a:t>
            </a:r>
          </a:p>
          <a:p>
            <a:r>
              <a:rPr lang="en-US" altLang="en-US" sz="3900" dirty="0"/>
              <a:t>Voluntary Exchange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839788" y="457200"/>
            <a:ext cx="5637212" cy="1295400"/>
          </a:xfrm>
        </p:spPr>
        <p:txBody>
          <a:bodyPr/>
          <a:lstStyle/>
          <a:p>
            <a:pPr eaLnBrk="1" hangingPunct="1"/>
            <a:r>
              <a:rPr lang="en-US" altLang="en-US" sz="4400" b="1" dirty="0"/>
              <a:t>United States </a:t>
            </a:r>
            <a:br>
              <a:rPr lang="en-US" altLang="en-US" sz="4400" b="1" dirty="0"/>
            </a:br>
            <a:r>
              <a:rPr lang="en-US" altLang="en-US" sz="4400" b="1" dirty="0"/>
              <a:t>(surface) Water </a:t>
            </a:r>
            <a:r>
              <a:rPr lang="en-US" altLang="en-US" sz="4400" dirty="0"/>
              <a:t>L</a:t>
            </a:r>
            <a:r>
              <a:rPr lang="en-US" altLang="en-US" sz="4400" b="1" dirty="0"/>
              <a:t>aw</a:t>
            </a:r>
            <a:r>
              <a:rPr lang="en-US" altLang="en-US" sz="4000" b="1" dirty="0"/>
              <a:t> </a:t>
            </a:r>
            <a:endParaRPr lang="en-US" altLang="en-US" sz="5400" dirty="0"/>
          </a:p>
        </p:txBody>
      </p:sp>
      <p:pic>
        <p:nvPicPr>
          <p:cNvPr id="77826" name="Picture 5" descr="ditchheadgat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856" r="19856"/>
          <a:stretch>
            <a:fillRect/>
          </a:stretch>
        </p:blipFill>
        <p:spPr>
          <a:noFill/>
        </p:spPr>
      </p:pic>
      <p:sp>
        <p:nvSpPr>
          <p:cNvPr id="6" name="Rectangle 3"/>
          <p:cNvSpPr txBox="1">
            <a:spLocks noChangeArrowheads="1"/>
          </p:cNvSpPr>
          <p:nvPr/>
        </p:nvSpPr>
        <p:spPr bwMode="auto">
          <a:xfrm>
            <a:off x="839788" y="1600200"/>
            <a:ext cx="5693103" cy="3430588"/>
          </a:xfrm>
          <a:prstGeom prst="rect">
            <a:avLst/>
          </a:prstGeom>
          <a:noFill/>
          <a:ln w="9525">
            <a:noFill/>
            <a:miter lim="800000"/>
            <a:headEnd/>
            <a:tailEnd/>
          </a:ln>
        </p:spPr>
        <p:txBody>
          <a:bodyPr/>
          <a:lstStyle/>
          <a:p>
            <a:pPr marL="342900" indent="-342900">
              <a:lnSpc>
                <a:spcPct val="80000"/>
              </a:lnSpc>
              <a:spcBef>
                <a:spcPct val="20000"/>
              </a:spcBef>
              <a:buClr>
                <a:schemeClr val="tx1"/>
              </a:buClr>
              <a:buBlip>
                <a:blip r:embed="rId3"/>
              </a:buBlip>
              <a:defRPr/>
            </a:pPr>
            <a:endParaRPr lang="en-US" kern="0" dirty="0">
              <a:latin typeface="+mn-lt"/>
              <a:cs typeface="+mn-cs"/>
            </a:endParaRPr>
          </a:p>
          <a:p>
            <a:pPr marL="342900" indent="-342900">
              <a:lnSpc>
                <a:spcPct val="80000"/>
              </a:lnSpc>
              <a:spcBef>
                <a:spcPct val="20000"/>
              </a:spcBef>
              <a:buClr>
                <a:schemeClr val="tx1"/>
              </a:buClr>
              <a:buBlip>
                <a:blip r:embed="rId3"/>
              </a:buBlip>
              <a:defRPr/>
            </a:pPr>
            <a:r>
              <a:rPr lang="en-US" sz="3600" b="1" kern="0" dirty="0">
                <a:latin typeface="+mn-lt"/>
                <a:cs typeface="+mn-cs"/>
              </a:rPr>
              <a:t>Riparian </a:t>
            </a:r>
            <a:r>
              <a:rPr lang="en-US" sz="3600" kern="0" dirty="0">
                <a:latin typeface="+mn-lt"/>
                <a:cs typeface="+mn-cs"/>
              </a:rPr>
              <a:t>(roots in English common law)</a:t>
            </a:r>
            <a:r>
              <a:rPr lang="en-US" sz="3600" b="1" kern="0" dirty="0">
                <a:latin typeface="+mn-lt"/>
                <a:cs typeface="+mn-cs"/>
              </a:rPr>
              <a:t> </a:t>
            </a:r>
          </a:p>
          <a:p>
            <a:pPr marL="914400" lvl="1" indent="-457200">
              <a:lnSpc>
                <a:spcPct val="80000"/>
              </a:lnSpc>
              <a:spcBef>
                <a:spcPct val="20000"/>
              </a:spcBef>
              <a:buClr>
                <a:schemeClr val="tx1"/>
              </a:buClr>
              <a:buFont typeface="Arial" panose="020B0604020202020204" pitchFamily="34" charset="0"/>
              <a:buChar char="•"/>
              <a:defRPr/>
            </a:pPr>
            <a:r>
              <a:rPr lang="en-US" sz="3200" kern="0" dirty="0">
                <a:latin typeface="+mn-lt"/>
                <a:cs typeface="+mn-cs"/>
              </a:rPr>
              <a:t>Typical in the East</a:t>
            </a:r>
          </a:p>
          <a:p>
            <a:pPr marL="914400" lvl="1" indent="-457200">
              <a:lnSpc>
                <a:spcPct val="80000"/>
              </a:lnSpc>
              <a:spcBef>
                <a:spcPct val="20000"/>
              </a:spcBef>
              <a:buClr>
                <a:schemeClr val="tx1"/>
              </a:buClr>
              <a:buFont typeface="Arial" panose="020B0604020202020204" pitchFamily="34" charset="0"/>
              <a:buChar char="•"/>
              <a:defRPr/>
            </a:pPr>
            <a:r>
              <a:rPr lang="en-US" sz="3200" kern="0" dirty="0">
                <a:latin typeface="+mn-lt"/>
                <a:cs typeface="+mn-cs"/>
              </a:rPr>
              <a:t>People who own land along streams, lakes, springs, etc., have a right to </a:t>
            </a:r>
            <a:r>
              <a:rPr lang="en-US" sz="3200" b="1" kern="0" dirty="0">
                <a:solidFill>
                  <a:srgbClr val="C00000"/>
                </a:solidFill>
                <a:latin typeface="+mn-lt"/>
                <a:cs typeface="+mn-cs"/>
              </a:rPr>
              <a:t>reasonable use </a:t>
            </a:r>
            <a:r>
              <a:rPr lang="en-US" sz="3200" kern="0" dirty="0">
                <a:latin typeface="+mn-lt"/>
                <a:cs typeface="+mn-cs"/>
              </a:rPr>
              <a:t>of the water.</a:t>
            </a:r>
          </a:p>
          <a:p>
            <a:pPr marL="914400" lvl="1" indent="-457200">
              <a:lnSpc>
                <a:spcPct val="80000"/>
              </a:lnSpc>
              <a:spcBef>
                <a:spcPct val="20000"/>
              </a:spcBef>
              <a:buClr>
                <a:schemeClr val="tx1"/>
              </a:buClr>
              <a:buFont typeface="Arial" panose="020B0604020202020204" pitchFamily="34" charset="0"/>
              <a:buChar char="•"/>
              <a:defRPr/>
            </a:pPr>
            <a:r>
              <a:rPr lang="en-US" sz="3200" kern="0" dirty="0">
                <a:latin typeface="+mn-lt"/>
                <a:cs typeface="+mn-cs"/>
              </a:rPr>
              <a:t>Historical use protected by law from new uses</a:t>
            </a:r>
          </a:p>
        </p:txBody>
      </p:sp>
      <p:pic>
        <p:nvPicPr>
          <p:cNvPr id="7" name="Picture 13" descr="TroutStream"/>
          <p:cNvPicPr>
            <a:picLocks noGrp="1" noChangeAspect="1" noChangeArrowheads="1"/>
          </p:cNvPicPr>
          <p:nvPr>
            <p:ph type="pic" idx="13"/>
          </p:nvPr>
        </p:nvPicPr>
        <p:blipFill>
          <a:blip r:embed="rId4">
            <a:extLst>
              <a:ext uri="{28A0092B-C50C-407E-A947-70E740481C1C}">
                <a14:useLocalDpi xmlns:a14="http://schemas.microsoft.com/office/drawing/2010/main" val="0"/>
              </a:ext>
            </a:extLst>
          </a:blip>
          <a:srcRect l="16968" r="16968"/>
          <a:stretch>
            <a:fillRect/>
          </a:stretch>
        </p:blipFill>
        <p:spPr>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839788" y="457200"/>
            <a:ext cx="5637212" cy="1295400"/>
          </a:xfrm>
        </p:spPr>
        <p:txBody>
          <a:bodyPr/>
          <a:lstStyle/>
          <a:p>
            <a:pPr eaLnBrk="1" hangingPunct="1"/>
            <a:r>
              <a:rPr lang="en-US" altLang="en-US" sz="4400" b="1" dirty="0"/>
              <a:t>United States </a:t>
            </a:r>
            <a:br>
              <a:rPr lang="en-US" altLang="en-US" sz="4400" b="1" dirty="0"/>
            </a:br>
            <a:r>
              <a:rPr lang="en-US" altLang="en-US" sz="4400" b="1" dirty="0"/>
              <a:t>(surface) Water </a:t>
            </a:r>
            <a:r>
              <a:rPr lang="en-US" altLang="en-US" sz="4400" dirty="0"/>
              <a:t>L</a:t>
            </a:r>
            <a:r>
              <a:rPr lang="en-US" altLang="en-US" sz="4400" b="1" dirty="0"/>
              <a:t>aw</a:t>
            </a:r>
            <a:r>
              <a:rPr lang="en-US" altLang="en-US" sz="4000" b="1" dirty="0"/>
              <a:t> </a:t>
            </a:r>
            <a:endParaRPr lang="en-US" altLang="en-US" sz="5400" dirty="0"/>
          </a:p>
        </p:txBody>
      </p:sp>
      <p:sp>
        <p:nvSpPr>
          <p:cNvPr id="6" name="Rectangle 3"/>
          <p:cNvSpPr txBox="1">
            <a:spLocks noChangeArrowheads="1"/>
          </p:cNvSpPr>
          <p:nvPr/>
        </p:nvSpPr>
        <p:spPr bwMode="auto">
          <a:xfrm>
            <a:off x="839788" y="1600200"/>
            <a:ext cx="6094411" cy="3430588"/>
          </a:xfrm>
          <a:prstGeom prst="rect">
            <a:avLst/>
          </a:prstGeom>
          <a:noFill/>
          <a:ln w="9525">
            <a:noFill/>
            <a:miter lim="800000"/>
            <a:headEnd/>
            <a:tailEnd/>
          </a:ln>
        </p:spPr>
        <p:txBody>
          <a:bodyPr/>
          <a:lstStyle/>
          <a:p>
            <a:pPr eaLnBrk="1" hangingPunct="1">
              <a:lnSpc>
                <a:spcPct val="80000"/>
              </a:lnSpc>
              <a:buClr>
                <a:schemeClr val="tx1"/>
              </a:buClr>
            </a:pPr>
            <a:endParaRPr lang="en-US" altLang="en-US" dirty="0"/>
          </a:p>
          <a:p>
            <a:pPr>
              <a:lnSpc>
                <a:spcPct val="80000"/>
              </a:lnSpc>
              <a:buClr>
                <a:schemeClr val="tx1"/>
              </a:buClr>
              <a:buFontTx/>
              <a:buBlip>
                <a:blip r:embed="rId2"/>
              </a:buBlip>
            </a:pPr>
            <a:r>
              <a:rPr lang="en-US" altLang="en-US" sz="3200" b="1" dirty="0">
                <a:latin typeface="+mn-lt"/>
              </a:rPr>
              <a:t>Prior appropriation </a:t>
            </a:r>
            <a:r>
              <a:rPr lang="en-US" altLang="en-US" sz="3200" dirty="0">
                <a:latin typeface="+mn-lt"/>
              </a:rPr>
              <a:t>(spontaneous response to conditions) </a:t>
            </a:r>
          </a:p>
          <a:p>
            <a:pPr marL="342900" indent="-342900">
              <a:lnSpc>
                <a:spcPct val="80000"/>
              </a:lnSpc>
              <a:buClr>
                <a:schemeClr val="tx1"/>
              </a:buClr>
              <a:buFont typeface="Arial" panose="020B0604020202020204" pitchFamily="34" charset="0"/>
              <a:buChar char="•"/>
            </a:pPr>
            <a:r>
              <a:rPr lang="en-US" altLang="en-US" sz="2800" dirty="0">
                <a:latin typeface="+mn-lt"/>
              </a:rPr>
              <a:t>Typical in the West</a:t>
            </a:r>
          </a:p>
          <a:p>
            <a:pPr marL="342900" indent="-342900">
              <a:lnSpc>
                <a:spcPct val="80000"/>
              </a:lnSpc>
              <a:buClr>
                <a:schemeClr val="tx1"/>
              </a:buClr>
              <a:buFont typeface="Arial" panose="020B0604020202020204" pitchFamily="34" charset="0"/>
              <a:buChar char="•"/>
            </a:pPr>
            <a:r>
              <a:rPr lang="en-US" altLang="en-US" sz="2800" dirty="0">
                <a:latin typeface="+mn-lt"/>
              </a:rPr>
              <a:t>The first person to </a:t>
            </a:r>
            <a:r>
              <a:rPr lang="en-US" altLang="en-US" sz="2800" b="1" dirty="0">
                <a:solidFill>
                  <a:srgbClr val="FF0066"/>
                </a:solidFill>
                <a:latin typeface="+mn-lt"/>
              </a:rPr>
              <a:t>divert</a:t>
            </a:r>
            <a:r>
              <a:rPr lang="en-US" altLang="en-US" sz="2800" dirty="0">
                <a:latin typeface="+mn-lt"/>
              </a:rPr>
              <a:t> water (take it out of the stream) and use it, has the first right.</a:t>
            </a:r>
          </a:p>
          <a:p>
            <a:pPr marL="342900" indent="-342900">
              <a:lnSpc>
                <a:spcPct val="80000"/>
              </a:lnSpc>
              <a:buClr>
                <a:schemeClr val="tx1"/>
              </a:buClr>
              <a:buFont typeface="Arial" panose="020B0604020202020204" pitchFamily="34" charset="0"/>
              <a:buChar char="•"/>
            </a:pPr>
            <a:r>
              <a:rPr lang="en-US" altLang="en-US" sz="2800" dirty="0">
                <a:latin typeface="+mn-lt"/>
              </a:rPr>
              <a:t>People who come after may claim water that is left after the first user has fulfilled his right.</a:t>
            </a:r>
          </a:p>
          <a:p>
            <a:pPr marL="342900" indent="-342900">
              <a:lnSpc>
                <a:spcPct val="80000"/>
              </a:lnSpc>
              <a:buFont typeface="Arial" panose="020B0604020202020204" pitchFamily="34" charset="0"/>
              <a:buChar char="•"/>
            </a:pPr>
            <a:r>
              <a:rPr lang="en-US" altLang="en-US" sz="2800" dirty="0">
                <a:latin typeface="+mn-lt"/>
              </a:rPr>
              <a:t>“Ownership” of water rests with the state</a:t>
            </a:r>
          </a:p>
          <a:p>
            <a:pPr marL="342900" indent="-342900">
              <a:lnSpc>
                <a:spcPct val="80000"/>
              </a:lnSpc>
              <a:buFont typeface="Arial" panose="020B0604020202020204" pitchFamily="34" charset="0"/>
              <a:buChar char="•"/>
            </a:pPr>
            <a:r>
              <a:rPr lang="en-US" altLang="en-US" sz="2800" dirty="0">
                <a:latin typeface="+mn-lt"/>
              </a:rPr>
              <a:t>Water right is a use right only, and is measured in cubic feet/second</a:t>
            </a:r>
          </a:p>
          <a:p>
            <a:pPr marL="342900" indent="-342900">
              <a:lnSpc>
                <a:spcPct val="80000"/>
              </a:lnSpc>
              <a:spcBef>
                <a:spcPct val="20000"/>
              </a:spcBef>
              <a:buClr>
                <a:schemeClr val="tx1"/>
              </a:buClr>
              <a:buBlip>
                <a:blip r:embed="rId2"/>
              </a:buBlip>
              <a:defRPr/>
            </a:pPr>
            <a:endParaRPr lang="en-US" kern="0" dirty="0">
              <a:latin typeface="+mn-lt"/>
              <a:cs typeface="+mn-cs"/>
            </a:endParaRPr>
          </a:p>
        </p:txBody>
      </p:sp>
      <p:pic>
        <p:nvPicPr>
          <p:cNvPr id="7" name="Picture 13" descr="TroutStream"/>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l="16968" r="16968"/>
          <a:stretch>
            <a:fillRect/>
          </a:stretch>
        </p:blipFill>
        <p:spPr>
          <a:noFill/>
        </p:spPr>
      </p:pic>
      <p:pic>
        <p:nvPicPr>
          <p:cNvPr id="11" name="Picture 11" descr="hayfarme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20662" r="20662"/>
          <a:stretch>
            <a:fillRect/>
          </a:stretch>
        </p:blipFill>
        <p:spPr>
          <a:noFill/>
        </p:spPr>
      </p:pic>
    </p:spTree>
    <p:extLst>
      <p:ext uri="{BB962C8B-B14F-4D97-AF65-F5344CB8AC3E}">
        <p14:creationId xmlns:p14="http://schemas.microsoft.com/office/powerpoint/2010/main" val="1698640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dirty="0"/>
              <a:t>Water Law - Terminology</a:t>
            </a:r>
          </a:p>
        </p:txBody>
      </p:sp>
      <p:sp>
        <p:nvSpPr>
          <p:cNvPr id="11267" name="Rectangle 3"/>
          <p:cNvSpPr>
            <a:spLocks noGrp="1" noChangeArrowheads="1"/>
          </p:cNvSpPr>
          <p:nvPr>
            <p:ph idx="1"/>
          </p:nvPr>
        </p:nvSpPr>
        <p:spPr>
          <a:xfrm>
            <a:off x="838200" y="1524000"/>
            <a:ext cx="10515600" cy="4652963"/>
          </a:xfrm>
        </p:spPr>
        <p:txBody>
          <a:bodyPr>
            <a:noAutofit/>
          </a:bodyPr>
          <a:lstStyle/>
          <a:p>
            <a:pPr eaLnBrk="1" hangingPunct="1">
              <a:lnSpc>
                <a:spcPct val="90000"/>
              </a:lnSpc>
              <a:buClr>
                <a:schemeClr val="tx1"/>
              </a:buClr>
            </a:pPr>
            <a:r>
              <a:rPr lang="en-US" altLang="en-US" sz="2800" b="1" dirty="0"/>
              <a:t>Use-It-or-Lose-It:  </a:t>
            </a:r>
            <a:r>
              <a:rPr lang="en-US" altLang="en-US" sz="2400" dirty="0"/>
              <a:t>If rights-holder doesn’t use all of the water claimed, the right is lost and the water right reverts back to the state </a:t>
            </a:r>
            <a:endParaRPr lang="en-US" altLang="en-US" sz="2800" dirty="0"/>
          </a:p>
          <a:p>
            <a:pPr eaLnBrk="1" hangingPunct="1">
              <a:lnSpc>
                <a:spcPct val="90000"/>
              </a:lnSpc>
              <a:buClr>
                <a:schemeClr val="tx1"/>
              </a:buClr>
            </a:pPr>
            <a:r>
              <a:rPr lang="en-US" altLang="en-US" sz="2800" b="1" dirty="0"/>
              <a:t>Salvaged Water Rule: </a:t>
            </a:r>
            <a:r>
              <a:rPr lang="en-US" altLang="en-US" sz="2400" dirty="0"/>
              <a:t>If a person saves water (e.g., with better irrigation), he cannot sell the extra water or even keep his right to it. (Ownership reverts to the state.)</a:t>
            </a:r>
          </a:p>
          <a:p>
            <a:pPr eaLnBrk="1" hangingPunct="1">
              <a:lnSpc>
                <a:spcPct val="90000"/>
              </a:lnSpc>
              <a:buClr>
                <a:schemeClr val="tx1"/>
              </a:buClr>
            </a:pPr>
            <a:r>
              <a:rPr lang="en-US" altLang="en-US" sz="2800" b="1" dirty="0"/>
              <a:t>Beneficial Use: </a:t>
            </a:r>
            <a:r>
              <a:rPr lang="en-US" altLang="en-US" sz="2400" dirty="0"/>
              <a:t>People may not establish water rights unless they are using the water for “</a:t>
            </a:r>
            <a:r>
              <a:rPr lang="en-US" altLang="en-US" sz="2400" b="1" dirty="0">
                <a:solidFill>
                  <a:srgbClr val="C00000"/>
                </a:solidFill>
              </a:rPr>
              <a:t>beneficial use</a:t>
            </a:r>
            <a:r>
              <a:rPr lang="en-US" altLang="en-US" sz="2400" dirty="0"/>
              <a:t>”, as determined by state law. For example, agriculture is considered a beneficial use in all states, but only some states recognize recreation or fishing as beneficial uses.</a:t>
            </a:r>
          </a:p>
          <a:p>
            <a:pPr eaLnBrk="1" hangingPunct="1">
              <a:lnSpc>
                <a:spcPct val="90000"/>
              </a:lnSpc>
              <a:buClr>
                <a:schemeClr val="tx1"/>
              </a:buClr>
            </a:pPr>
            <a:r>
              <a:rPr lang="en-US" altLang="en-US" sz="2800" b="1" dirty="0"/>
              <a:t>Public Interest: </a:t>
            </a:r>
            <a:r>
              <a:rPr lang="en-US" altLang="en-US" sz="2400" dirty="0"/>
              <a:t>Water rights ― especially the right to transfer ― are limited by the “</a:t>
            </a:r>
            <a:r>
              <a:rPr lang="en-US" altLang="en-US" sz="2400" b="1" dirty="0">
                <a:solidFill>
                  <a:srgbClr val="C00000"/>
                </a:solidFill>
              </a:rPr>
              <a:t>public interest</a:t>
            </a:r>
            <a:r>
              <a:rPr lang="en-US" altLang="en-US" sz="2400" b="1" dirty="0"/>
              <a:t>,”</a:t>
            </a:r>
            <a:r>
              <a:rPr lang="en-US" altLang="en-US" sz="2400" dirty="0"/>
              <a:t> which may include protecting an economic area or the environment, or public health and safety.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514012" cy="1219200"/>
          </a:xfrm>
        </p:spPr>
        <p:txBody>
          <a:bodyPr/>
          <a:lstStyle/>
          <a:p>
            <a:r>
              <a:rPr lang="en-US" altLang="en-US" sz="4000" dirty="0"/>
              <a:t> </a:t>
            </a:r>
            <a:r>
              <a:rPr lang="en-US" altLang="en-US" dirty="0"/>
              <a:t>The “rules of the game” make a difference in the level of conflict over water.</a:t>
            </a:r>
            <a:endParaRPr lang="en-US" dirty="0"/>
          </a:p>
        </p:txBody>
      </p:sp>
      <p:pic>
        <p:nvPicPr>
          <p:cNvPr id="79876" name="Picture 4" descr="382_A4439"/>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7647" b="17647"/>
          <a:stretch>
            <a:fillRect/>
          </a:stretch>
        </p:blipFill>
        <p:spPr>
          <a:xfrm>
            <a:off x="6638369" y="1816099"/>
            <a:ext cx="5553631" cy="4385197"/>
          </a:xfrm>
          <a:noFill/>
        </p:spPr>
      </p:pic>
      <p:sp>
        <p:nvSpPr>
          <p:cNvPr id="12290" name="Rectangle 2"/>
          <p:cNvSpPr>
            <a:spLocks noGrp="1" noChangeArrowheads="1"/>
          </p:cNvSpPr>
          <p:nvPr>
            <p:ph type="body" sz="half" idx="2"/>
          </p:nvPr>
        </p:nvSpPr>
        <p:spPr>
          <a:xfrm>
            <a:off x="839787" y="1676399"/>
            <a:ext cx="5798581" cy="4613797"/>
          </a:xfrm>
        </p:spPr>
        <p:txBody>
          <a:bodyPr>
            <a:noAutofit/>
          </a:bodyPr>
          <a:lstStyle/>
          <a:p>
            <a:pPr eaLnBrk="1" hangingPunct="1">
              <a:lnSpc>
                <a:spcPct val="80000"/>
              </a:lnSpc>
            </a:pPr>
            <a:r>
              <a:rPr lang="en-US" altLang="en-US" sz="2600" b="1" dirty="0"/>
              <a:t>Example:</a:t>
            </a:r>
            <a:endParaRPr lang="en-US" altLang="en-US" sz="2600" dirty="0"/>
          </a:p>
          <a:p>
            <a:pPr eaLnBrk="1" hangingPunct="1">
              <a:lnSpc>
                <a:spcPct val="80000"/>
              </a:lnSpc>
            </a:pPr>
            <a:r>
              <a:rPr lang="en-US" altLang="en-US" sz="2600" dirty="0"/>
              <a:t>Joe and Frank are gold miners.  Joe sets up his camp on a stream, builds a sluice, and diverts 10cfs (cubic feet per second) of water through the sluice.  Frank arrives one month later and builds his camp upstream from Joe.  His sluice only uses 5 </a:t>
            </a:r>
            <a:r>
              <a:rPr lang="en-US" altLang="en-US" sz="2600" dirty="0" err="1"/>
              <a:t>cfs</a:t>
            </a:r>
            <a:r>
              <a:rPr lang="en-US" altLang="en-US" sz="2600" dirty="0"/>
              <a:t> of water, but in August when Frank takes out water, only 6 </a:t>
            </a:r>
            <a:r>
              <a:rPr lang="en-US" altLang="en-US" sz="2600" dirty="0" err="1"/>
              <a:t>cfs</a:t>
            </a:r>
            <a:r>
              <a:rPr lang="en-US" altLang="en-US" sz="2600" dirty="0"/>
              <a:t> are left for Joe.</a:t>
            </a:r>
          </a:p>
          <a:p>
            <a:pPr eaLnBrk="1" hangingPunct="1">
              <a:lnSpc>
                <a:spcPct val="80000"/>
              </a:lnSpc>
            </a:pPr>
            <a:r>
              <a:rPr lang="en-US" altLang="en-US" sz="2600" dirty="0"/>
              <a:t>Suppose the property rights rule is riparian common law.  What happens?</a:t>
            </a:r>
          </a:p>
          <a:p>
            <a:pPr eaLnBrk="1" hangingPunct="1">
              <a:lnSpc>
                <a:spcPct val="80000"/>
              </a:lnSpc>
            </a:pPr>
            <a:r>
              <a:rPr lang="en-US" altLang="en-US" sz="2600" dirty="0"/>
              <a:t>Suppose the rule is prior appropriation (first-come, first-served).  What happens?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990600" y="224908"/>
            <a:ext cx="4418012" cy="685800"/>
          </a:xfrm>
        </p:spPr>
        <p:txBody>
          <a:bodyPr/>
          <a:lstStyle/>
          <a:p>
            <a:pPr eaLnBrk="1" hangingPunct="1"/>
            <a:r>
              <a:rPr lang="en-US" altLang="en-US" dirty="0"/>
              <a:t>Scenario</a:t>
            </a:r>
          </a:p>
        </p:txBody>
      </p:sp>
      <p:pic>
        <p:nvPicPr>
          <p:cNvPr id="80898" name="Picture 4" descr="hayfieldstream"/>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112" r="2112"/>
          <a:stretch>
            <a:fillRect/>
          </a:stretch>
        </p:blipFill>
        <p:spPr>
          <a:xfrm>
            <a:off x="7083939" y="440267"/>
            <a:ext cx="4740763" cy="3743349"/>
          </a:xfrm>
          <a:noFill/>
        </p:spPr>
      </p:pic>
      <p:sp>
        <p:nvSpPr>
          <p:cNvPr id="2" name="Text Placeholder 1"/>
          <p:cNvSpPr>
            <a:spLocks noGrp="1"/>
          </p:cNvSpPr>
          <p:nvPr>
            <p:ph type="body" sz="half" idx="2"/>
          </p:nvPr>
        </p:nvSpPr>
        <p:spPr>
          <a:xfrm>
            <a:off x="839787" y="910708"/>
            <a:ext cx="6001847" cy="4958280"/>
          </a:xfrm>
        </p:spPr>
        <p:txBody>
          <a:bodyPr>
            <a:normAutofit/>
          </a:bodyPr>
          <a:lstStyle/>
          <a:p>
            <a:r>
              <a:rPr lang="en-US" altLang="en-US" sz="2800" dirty="0"/>
              <a:t>A small town lies at the lower end of a valley in which five farmers raise some market crops and hay to feed their livestock. The farmers, whose families settled the area in the 19</a:t>
            </a:r>
            <a:r>
              <a:rPr lang="en-US" altLang="en-US" sz="2800" baseline="30000" dirty="0"/>
              <a:t>th</a:t>
            </a:r>
            <a:r>
              <a:rPr lang="en-US" altLang="en-US" sz="2800" dirty="0"/>
              <a:t> century, irrigate their fields in dry years with water from a stream that flows from the snowfields of the mountains at the head of the valley. </a:t>
            </a:r>
          </a:p>
          <a:p>
            <a:endParaRPr lang="en-US" sz="2800" dirty="0"/>
          </a:p>
        </p:txBody>
      </p:sp>
      <p:sp>
        <p:nvSpPr>
          <p:cNvPr id="80901" name="Text Box 7"/>
          <p:cNvSpPr txBox="1">
            <a:spLocks noChangeArrowheads="1"/>
          </p:cNvSpPr>
          <p:nvPr/>
        </p:nvSpPr>
        <p:spPr bwMode="auto">
          <a:xfrm>
            <a:off x="839787" y="4419600"/>
            <a:ext cx="111998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dirty="0">
                <a:latin typeface="+mn-lt"/>
              </a:rPr>
              <a:t>Most of the people in the town work for the farmers or supply goods and services related to farming.  The exception is the Outfitter, a family-owned business that serves big game hunters during the fall hunting season and bird hunters throughout the winter.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22668799"/>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394471" y="457954"/>
            <a:ext cx="4160838" cy="4178300"/>
          </a:xfrm>
          <a:noFill/>
        </p:spPr>
      </p:pic>
      <p:sp>
        <p:nvSpPr>
          <p:cNvPr id="81923" name="Text Box 4"/>
          <p:cNvSpPr txBox="1">
            <a:spLocks noChangeArrowheads="1"/>
          </p:cNvSpPr>
          <p:nvPr/>
        </p:nvSpPr>
        <p:spPr bwMode="auto">
          <a:xfrm>
            <a:off x="386165" y="346502"/>
            <a:ext cx="286741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dirty="0"/>
              <a:t>When </a:t>
            </a:r>
            <a:r>
              <a:rPr lang="en-US" altLang="en-US" sz="2800" dirty="0" err="1"/>
              <a:t>Orley</a:t>
            </a:r>
            <a:r>
              <a:rPr lang="en-US" altLang="en-US" sz="2800" dirty="0"/>
              <a:t> Outfitter came back from college in the city, he convinced his father that “city dudes would pay big bucks to fish in our stream.”</a:t>
            </a:r>
          </a:p>
        </p:txBody>
      </p:sp>
      <p:sp>
        <p:nvSpPr>
          <p:cNvPr id="81924" name="Text Box 7"/>
          <p:cNvSpPr txBox="1">
            <a:spLocks noChangeArrowheads="1"/>
          </p:cNvSpPr>
          <p:nvPr/>
        </p:nvSpPr>
        <p:spPr bwMode="auto">
          <a:xfrm>
            <a:off x="7696200" y="346502"/>
            <a:ext cx="399035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800" dirty="0"/>
              <a:t>Turned out, </a:t>
            </a:r>
            <a:r>
              <a:rPr lang="en-US" altLang="en-US" sz="2800" dirty="0" err="1"/>
              <a:t>Orley</a:t>
            </a:r>
            <a:r>
              <a:rPr lang="en-US" altLang="en-US" sz="2800" dirty="0"/>
              <a:t> was right!  Boom town!  </a:t>
            </a:r>
            <a:r>
              <a:rPr lang="en-US" altLang="en-US" sz="2800" dirty="0" err="1"/>
              <a:t>Orley</a:t>
            </a:r>
            <a:r>
              <a:rPr lang="en-US" altLang="en-US" sz="2800" dirty="0"/>
              <a:t> began hiring local kids to work as guides and their moms to work in the fishing supply shop.  The local diner stays open all week and the gas station gets several deliveries a month instead of one.</a:t>
            </a:r>
          </a:p>
        </p:txBody>
      </p:sp>
      <p:sp>
        <p:nvSpPr>
          <p:cNvPr id="81925" name="Text Box 8"/>
          <p:cNvSpPr txBox="1">
            <a:spLocks noChangeArrowheads="1"/>
          </p:cNvSpPr>
          <p:nvPr/>
        </p:nvSpPr>
        <p:spPr bwMode="auto">
          <a:xfrm>
            <a:off x="5105400" y="5638800"/>
            <a:ext cx="7060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600" b="1" i="1" dirty="0"/>
              <a:t>Everything was great . . . </a:t>
            </a:r>
            <a:r>
              <a:rPr lang="en-US" altLang="en-US" sz="3600" b="1" i="1" dirty="0">
                <a:solidFill>
                  <a:srgbClr val="FF0066"/>
                </a:solidFill>
              </a:rPr>
              <a:t>until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deadfish"/>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975" b="2975"/>
          <a:stretch>
            <a:fillRect/>
          </a:stretch>
        </p:blipFill>
        <p:spPr>
          <a:noFill/>
        </p:spPr>
      </p:pic>
      <p:pic>
        <p:nvPicPr>
          <p:cNvPr id="82948" name="Picture 10" descr="ditchheadgate"/>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l="16559" r="16559"/>
          <a:stretch>
            <a:fillRect/>
          </a:stretch>
        </p:blipFill>
        <p:spPr>
          <a:noFill/>
        </p:spPr>
      </p:pic>
      <p:sp>
        <p:nvSpPr>
          <p:cNvPr id="82947" name="Text Box 7"/>
          <p:cNvSpPr txBox="1">
            <a:spLocks noChangeArrowheads="1"/>
          </p:cNvSpPr>
          <p:nvPr/>
        </p:nvSpPr>
        <p:spPr bwMode="auto">
          <a:xfrm>
            <a:off x="397933" y="425580"/>
            <a:ext cx="6400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dirty="0"/>
              <a:t>After a beautiful, dry winter (which everybody loved – not a single football game was canceled at the high school!), the river was low.</a:t>
            </a:r>
          </a:p>
        </p:txBody>
      </p:sp>
      <p:sp>
        <p:nvSpPr>
          <p:cNvPr id="82949" name="TextBox 4"/>
          <p:cNvSpPr txBox="1">
            <a:spLocks noChangeArrowheads="1"/>
          </p:cNvSpPr>
          <p:nvPr/>
        </p:nvSpPr>
        <p:spPr bwMode="auto">
          <a:xfrm>
            <a:off x="397933" y="2543186"/>
            <a:ext cx="622236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dirty="0"/>
              <a:t>When the farmers opened up the </a:t>
            </a:r>
            <a:r>
              <a:rPr lang="en-US" altLang="en-US" sz="3200" dirty="0" err="1"/>
              <a:t>headgates</a:t>
            </a:r>
            <a:r>
              <a:rPr lang="en-US" altLang="en-US" sz="3200" dirty="0"/>
              <a:t> to irrigate their hay fields, the river below town all but dried up, and the water got very warm.  Soon, more fish were floating belly-up than swimming.</a:t>
            </a:r>
          </a:p>
          <a:p>
            <a:pPr eaLnBrk="1" hangingPunct="1"/>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hayfield"/>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0023" r="20023"/>
          <a:stretch>
            <a:fillRect/>
          </a:stretch>
        </p:blipFill>
        <p:spPr>
          <a:noFill/>
        </p:spPr>
      </p:pic>
      <p:pic>
        <p:nvPicPr>
          <p:cNvPr id="83970" name="Picture 8" descr="Tuckerman_park"/>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l="16744" r="16744"/>
          <a:stretch>
            <a:fillRect/>
          </a:stretch>
        </p:blipFill>
        <p:spPr>
          <a:noFill/>
        </p:spPr>
      </p:pic>
      <p:sp>
        <p:nvSpPr>
          <p:cNvPr id="83971" name="Text Box 9"/>
          <p:cNvSpPr txBox="1">
            <a:spLocks noChangeArrowheads="1"/>
          </p:cNvSpPr>
          <p:nvPr/>
        </p:nvSpPr>
        <p:spPr bwMode="auto">
          <a:xfrm>
            <a:off x="304800" y="498016"/>
            <a:ext cx="6477000"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000" dirty="0">
                <a:latin typeface="+mn-lt"/>
              </a:rPr>
              <a:t>Word spread and fishermen began to cancel their vacations.  The Outfitters were panicky; it looked like they would lose most of their yearly income!</a:t>
            </a:r>
          </a:p>
          <a:p>
            <a:pPr eaLnBrk="1" hangingPunct="1">
              <a:spcBef>
                <a:spcPct val="50000"/>
              </a:spcBef>
            </a:pPr>
            <a:r>
              <a:rPr lang="en-US" altLang="en-US" sz="3000" dirty="0">
                <a:latin typeface="+mn-lt"/>
              </a:rPr>
              <a:t>And then they got mad.  The farmers didn’t have to irrigate; their hay would still grow.  True, they would only get 2 cuttings instead of 3, but that wouldn’t hurt them as much as the low water was hurting the Outfitters!  It didn’t seem fair for the farmers to hog all the water.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Town Meeting Has Been Called</a:t>
            </a:r>
          </a:p>
        </p:txBody>
      </p:sp>
      <p:sp>
        <p:nvSpPr>
          <p:cNvPr id="3" name="Content Placeholder 2"/>
          <p:cNvSpPr>
            <a:spLocks noGrp="1"/>
          </p:cNvSpPr>
          <p:nvPr>
            <p:ph idx="1"/>
          </p:nvPr>
        </p:nvSpPr>
        <p:spPr/>
        <p:txBody>
          <a:bodyPr>
            <a:noAutofit/>
          </a:bodyPr>
          <a:lstStyle/>
          <a:p>
            <a:r>
              <a:rPr lang="en-US" sz="2800" b="1" dirty="0"/>
              <a:t>Roles:</a:t>
            </a:r>
            <a:r>
              <a:rPr lang="en-US" sz="2800" dirty="0"/>
              <a:t>  You will be either a farmer or an outfitter. (It is up to you whether or not to share the information on your role card.)</a:t>
            </a:r>
          </a:p>
          <a:p>
            <a:r>
              <a:rPr lang="en-US" sz="2800" dirty="0"/>
              <a:t>The challenge to your group is to solve the problem that is threatening to disrupt your community.</a:t>
            </a:r>
          </a:p>
          <a:p>
            <a:r>
              <a:rPr lang="en-US" sz="2800" dirty="0"/>
              <a:t>If you come up with a solution that I cannot improve upon, you get to keep the prize I’ve put on your table. If I can improve on your solution, your group forfeits the prize.</a:t>
            </a:r>
          </a:p>
          <a:p>
            <a:r>
              <a:rPr lang="en-US" sz="2800" dirty="0"/>
              <a:t>The problem is immediate – now, this summer, here, in this town!  Don’t waste time with pie-in-the-sky solutions to fix the world for all time</a:t>
            </a:r>
          </a:p>
        </p:txBody>
      </p:sp>
    </p:spTree>
    <p:extLst>
      <p:ext uri="{BB962C8B-B14F-4D97-AF65-F5344CB8AC3E}">
        <p14:creationId xmlns:p14="http://schemas.microsoft.com/office/powerpoint/2010/main" val="2214367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z="4800" b="1" dirty="0"/>
              <a:t>“Rules of the Game”</a:t>
            </a:r>
            <a:r>
              <a:rPr lang="en-US" altLang="en-US" sz="4800" dirty="0"/>
              <a:t> </a:t>
            </a:r>
          </a:p>
        </p:txBody>
      </p:sp>
      <p:sp>
        <p:nvSpPr>
          <p:cNvPr id="86019" name="Rectangle 3"/>
          <p:cNvSpPr>
            <a:spLocks noGrp="1" noChangeArrowheads="1"/>
          </p:cNvSpPr>
          <p:nvPr>
            <p:ph idx="1"/>
          </p:nvPr>
        </p:nvSpPr>
        <p:spPr/>
        <p:txBody>
          <a:bodyPr>
            <a:normAutofit fontScale="85000" lnSpcReduction="10000"/>
          </a:bodyPr>
          <a:lstStyle/>
          <a:p>
            <a:pPr eaLnBrk="1" hangingPunct="1"/>
            <a:r>
              <a:rPr lang="en-US" altLang="en-US" dirty="0"/>
              <a:t>The farmers have the water rights under prior appropriation.</a:t>
            </a:r>
          </a:p>
          <a:p>
            <a:pPr eaLnBrk="1" hangingPunct="1"/>
            <a:r>
              <a:rPr lang="en-US" altLang="en-US" dirty="0"/>
              <a:t>There is NO use-or-lose it provision in the law.</a:t>
            </a:r>
          </a:p>
          <a:p>
            <a:pPr eaLnBrk="1" hangingPunct="1"/>
            <a:r>
              <a:rPr lang="en-US" altLang="en-US" dirty="0"/>
              <a:t>There is NO salvaged water provision in the law.</a:t>
            </a:r>
          </a:p>
          <a:p>
            <a:pPr eaLnBrk="1" hangingPunct="1"/>
            <a:r>
              <a:rPr lang="en-US" altLang="en-US" dirty="0"/>
              <a:t>Beneficial uses include:  diversion for agriculture, industrial, mining, and domestic water supplies; and in-stream use for recreation and conservation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4000"/>
              <a:t>Does the creation of wealth make EVERYONE happy?</a:t>
            </a:r>
          </a:p>
        </p:txBody>
      </p:sp>
      <p:sp>
        <p:nvSpPr>
          <p:cNvPr id="14339" name="Rectangle 3"/>
          <p:cNvSpPr>
            <a:spLocks noGrp="1" noChangeArrowheads="1"/>
          </p:cNvSpPr>
          <p:nvPr>
            <p:ph idx="1"/>
          </p:nvPr>
        </p:nvSpPr>
        <p:spPr/>
        <p:txBody>
          <a:bodyPr/>
          <a:lstStyle/>
          <a:p>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b="1" dirty="0"/>
              <a:t>A “Better” Solution Is One That:</a:t>
            </a:r>
          </a:p>
        </p:txBody>
      </p:sp>
      <p:sp>
        <p:nvSpPr>
          <p:cNvPr id="87043" name="Rectangle 3"/>
          <p:cNvSpPr>
            <a:spLocks noGrp="1" noChangeArrowheads="1"/>
          </p:cNvSpPr>
          <p:nvPr>
            <p:ph idx="1"/>
          </p:nvPr>
        </p:nvSpPr>
        <p:spPr/>
        <p:txBody>
          <a:bodyPr>
            <a:normAutofit/>
          </a:bodyPr>
          <a:lstStyle/>
          <a:p>
            <a:pPr eaLnBrk="1" hangingPunct="1"/>
            <a:r>
              <a:rPr lang="en-US" altLang="en-US" dirty="0"/>
              <a:t>Makes the farmers better off without hurting the fishermen</a:t>
            </a:r>
          </a:p>
          <a:p>
            <a:pPr eaLnBrk="1" hangingPunct="1"/>
            <a:r>
              <a:rPr lang="en-US" altLang="en-US" dirty="0"/>
              <a:t>Makes the fishermen better off without hurting the farmers, </a:t>
            </a:r>
            <a:r>
              <a:rPr lang="en-US" altLang="en-US" b="1" u="sng" dirty="0"/>
              <a:t>or</a:t>
            </a:r>
            <a:endParaRPr lang="en-US" altLang="en-US" dirty="0"/>
          </a:p>
          <a:p>
            <a:pPr eaLnBrk="1" hangingPunct="1"/>
            <a:r>
              <a:rPr lang="en-US" altLang="en-US" dirty="0"/>
              <a:t>Makes both the farmers and the fishermen better off</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a:bodyPr>
          <a:lstStyle/>
          <a:p>
            <a:pPr eaLnBrk="1" hangingPunct="1"/>
            <a:r>
              <a:rPr lang="en-US" altLang="en-US" sz="4800" i="1" dirty="0">
                <a:solidFill>
                  <a:srgbClr val="FF0066"/>
                </a:solidFill>
              </a:rPr>
              <a:t>Stop here – solution slide follows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Group 2"/>
          <p:cNvGraphicFramePr>
            <a:graphicFrameLocks noGrp="1"/>
          </p:cNvGraphicFramePr>
          <p:nvPr>
            <p:extLst>
              <p:ext uri="{D42A27DB-BD31-4B8C-83A1-F6EECF244321}">
                <p14:modId xmlns:p14="http://schemas.microsoft.com/office/powerpoint/2010/main" val="2572200842"/>
              </p:ext>
            </p:extLst>
          </p:nvPr>
        </p:nvGraphicFramePr>
        <p:xfrm>
          <a:off x="6553200" y="381000"/>
          <a:ext cx="5135563" cy="6083374"/>
        </p:xfrm>
        <a:graphic>
          <a:graphicData uri="http://schemas.openxmlformats.org/drawingml/2006/table">
            <a:tbl>
              <a:tblPr/>
              <a:tblGrid>
                <a:gridCol w="1295400">
                  <a:extLst>
                    <a:ext uri="{9D8B030D-6E8A-4147-A177-3AD203B41FA5}">
                      <a16:colId xmlns:a16="http://schemas.microsoft.com/office/drawing/2014/main" val="20000"/>
                    </a:ext>
                  </a:extLst>
                </a:gridCol>
                <a:gridCol w="1039813">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06" marB="45706"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8000"/>
                          </a:solidFill>
                          <a:effectLst/>
                          <a:latin typeface="Arial" charset="0"/>
                          <a:ea typeface="Times New Roman" pitchFamily="18" charset="0"/>
                          <a:cs typeface="Arial" charset="0"/>
                        </a:rPr>
                        <a:t>Farmers</a:t>
                      </a:r>
                      <a:endParaRPr kumimoji="0" lang="en-US"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008000"/>
                          </a:solidFill>
                          <a:effectLst/>
                          <a:latin typeface="Arial" charset="0"/>
                          <a:ea typeface="Times New Roman" pitchFamily="18" charset="0"/>
                          <a:cs typeface="Arial" charset="0"/>
                        </a:rPr>
                        <a:t>$75,000</a:t>
                      </a:r>
                      <a:endParaRPr kumimoji="0" lang="en-US" sz="1400" b="1" i="0" u="none" strike="noStrike" cap="none" normalizeH="0" baseline="0" dirty="0">
                        <a:ln>
                          <a:noFill/>
                        </a:ln>
                        <a:solidFill>
                          <a:schemeClr val="tx1"/>
                        </a:solidFill>
                        <a:effectLst/>
                        <a:latin typeface="Arial" charset="0"/>
                        <a:ea typeface="Times New Roman" pitchFamily="18" charset="0"/>
                        <a:cs typeface="Arial" charset="0"/>
                      </a:endParaRPr>
                    </a:p>
                  </a:txBody>
                  <a:tcPr marT="45706" marB="45706"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22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Times New Roman" pitchFamily="18" charset="0"/>
                          <a:cs typeface="Arial" charset="0"/>
                        </a:rPr>
                        <a:t>HIGH Water yrs.</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094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8000"/>
                          </a:solidFill>
                          <a:effectLst/>
                          <a:latin typeface="Arial" charset="0"/>
                          <a:ea typeface="Times New Roman" pitchFamily="18" charset="0"/>
                          <a:cs typeface="Arial" charset="0"/>
                        </a:rPr>
                        <a:t>Outfitters</a:t>
                      </a:r>
                      <a:endParaRPr kumimoji="0" lang="en-US"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008000"/>
                          </a:solidFill>
                          <a:effectLst/>
                          <a:latin typeface="Arial" charset="0"/>
                          <a:ea typeface="Times New Roman" pitchFamily="18" charset="0"/>
                          <a:cs typeface="Arial" charset="0"/>
                        </a:rPr>
                        <a:t>$100,000</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18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ea typeface="Times New Roman" pitchFamily="18" charset="0"/>
                          <a:cs typeface="Arial" charset="0"/>
                        </a:rPr>
                        <a:t>WATER</a:t>
                      </a:r>
                      <a:endParaRPr kumimoji="0" lang="en-US" sz="16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T="45706" marB="45706" horzOverflow="overflow">
                    <a:lnL cap="flat">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FF"/>
                          </a:solidFill>
                          <a:effectLst/>
                          <a:latin typeface="Arial" charset="0"/>
                          <a:ea typeface="Times New Roman" pitchFamily="18" charset="0"/>
                          <a:cs typeface="Arial" charset="0"/>
                        </a:rPr>
                        <a:t>Farmers $75,000</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FF"/>
                          </a:solidFill>
                          <a:effectLst/>
                          <a:latin typeface="Arial" charset="0"/>
                          <a:ea typeface="Times New Roman" pitchFamily="18" charset="0"/>
                          <a:cs typeface="Arial" charset="0"/>
                        </a:rPr>
                        <a:t>Farmers irrigate</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FF"/>
                          </a:solidFill>
                          <a:effectLst/>
                          <a:latin typeface="Arial" charset="0"/>
                          <a:ea typeface="Times New Roman" pitchFamily="18" charset="0"/>
                          <a:cs typeface="Arial" charset="0"/>
                        </a:rPr>
                        <a:t>Outfitters $20,000</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0240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LOW</a:t>
                      </a:r>
                      <a:endParaRPr kumimoji="0" lang="en-US" sz="1800" b="1"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Water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yrs.</a:t>
                      </a:r>
                    </a:p>
                  </a:txBody>
                  <a:tcPr marT="45706" marB="45706" horzOverflow="overflow">
                    <a:lnL>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ea typeface="Times New Roman" pitchFamily="18" charset="0"/>
                          <a:cs typeface="Arial" charset="0"/>
                        </a:rPr>
                        <a:t>Farmers</a:t>
                      </a:r>
                      <a:endParaRPr kumimoji="0" lang="en-US" sz="14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ea typeface="Times New Roman" pitchFamily="18" charset="0"/>
                          <a:cs typeface="Arial" charset="0"/>
                        </a:rPr>
                        <a:t>$50,000</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ea typeface="Times New Roman" pitchFamily="18" charset="0"/>
                          <a:cs typeface="Arial" charset="0"/>
                        </a:rPr>
                        <a:t>irrigate</a:t>
                      </a:r>
                      <a:endParaRPr kumimoji="0" lang="en-US" sz="1400" b="1" i="0" u="none" strike="noStrike" cap="none" normalizeH="0" baseline="0">
                        <a:ln>
                          <a:noFill/>
                        </a:ln>
                        <a:solidFill>
                          <a:schemeClr val="tx1"/>
                        </a:solidFill>
                        <a:effectLst/>
                        <a:latin typeface="Arial" charset="0"/>
                        <a:ea typeface="Times New Roman" pitchFamily="18" charset="0"/>
                        <a:cs typeface="Arial" charset="0"/>
                      </a:endParaRPr>
                    </a:p>
                  </a:txBody>
                  <a:tcPr marT="45706" marB="45706"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518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06" marB="45706"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ea typeface="Times New Roman" pitchFamily="18" charset="0"/>
                          <a:cs typeface="Arial" charset="0"/>
                        </a:rPr>
                        <a:t>Outfitters $100,000</a:t>
                      </a:r>
                      <a:endParaRPr kumimoji="0" lang="en-US" sz="1400" b="1" i="0" u="none" strike="noStrike" cap="none" normalizeH="0" baseline="0" dirty="0">
                        <a:ln>
                          <a:noFill/>
                        </a:ln>
                        <a:solidFill>
                          <a:schemeClr val="tx1"/>
                        </a:solidFill>
                        <a:effectLst/>
                        <a:latin typeface="Arial" charset="0"/>
                        <a:ea typeface="Times New Roman" pitchFamily="18" charset="0"/>
                        <a:cs typeface="Arial" charset="0"/>
                      </a:endParaRPr>
                    </a:p>
                  </a:txBody>
                  <a:tcPr marT="45706" marB="45706"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89131" name="Rectangle 47"/>
          <p:cNvSpPr>
            <a:spLocks noGrp="1" noChangeArrowheads="1"/>
          </p:cNvSpPr>
          <p:nvPr>
            <p:ph type="title"/>
          </p:nvPr>
        </p:nvSpPr>
        <p:spPr>
          <a:xfrm>
            <a:off x="511324" y="563284"/>
            <a:ext cx="5813275" cy="1543330"/>
          </a:xfrm>
        </p:spPr>
        <p:txBody>
          <a:bodyPr>
            <a:normAutofit/>
          </a:bodyPr>
          <a:lstStyle/>
          <a:p>
            <a:pPr eaLnBrk="1" hangingPunct="1"/>
            <a:r>
              <a:rPr lang="en-US" altLang="en-US" sz="4400" b="1" dirty="0"/>
              <a:t>The range of possibilities</a:t>
            </a:r>
          </a:p>
        </p:txBody>
      </p:sp>
      <p:sp>
        <p:nvSpPr>
          <p:cNvPr id="89132" name="Line 48"/>
          <p:cNvSpPr>
            <a:spLocks noChangeShapeType="1"/>
          </p:cNvSpPr>
          <p:nvPr/>
        </p:nvSpPr>
        <p:spPr bwMode="auto">
          <a:xfrm flipV="1">
            <a:off x="9829799" y="2743200"/>
            <a:ext cx="285750" cy="2857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3" name="Line 49"/>
          <p:cNvSpPr>
            <a:spLocks noChangeShapeType="1"/>
          </p:cNvSpPr>
          <p:nvPr/>
        </p:nvSpPr>
        <p:spPr bwMode="auto">
          <a:xfrm>
            <a:off x="9829800" y="3200401"/>
            <a:ext cx="277813" cy="277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4" name="Line 50"/>
          <p:cNvSpPr>
            <a:spLocks noChangeShapeType="1"/>
          </p:cNvSpPr>
          <p:nvPr/>
        </p:nvSpPr>
        <p:spPr bwMode="auto">
          <a:xfrm flipV="1">
            <a:off x="8839199" y="3429001"/>
            <a:ext cx="228600" cy="3587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5" name="Line 51"/>
          <p:cNvSpPr>
            <a:spLocks noChangeShapeType="1"/>
          </p:cNvSpPr>
          <p:nvPr/>
        </p:nvSpPr>
        <p:spPr bwMode="auto">
          <a:xfrm>
            <a:off x="9829799" y="5562600"/>
            <a:ext cx="419100" cy="419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6" name="Line 52"/>
          <p:cNvSpPr>
            <a:spLocks noChangeShapeType="1"/>
          </p:cNvSpPr>
          <p:nvPr/>
        </p:nvSpPr>
        <p:spPr bwMode="auto">
          <a:xfrm>
            <a:off x="7315199" y="2895600"/>
            <a:ext cx="457200" cy="76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7" name="Line 53"/>
          <p:cNvSpPr>
            <a:spLocks noChangeShapeType="1"/>
          </p:cNvSpPr>
          <p:nvPr/>
        </p:nvSpPr>
        <p:spPr bwMode="auto">
          <a:xfrm flipV="1">
            <a:off x="7543800" y="1828801"/>
            <a:ext cx="277813" cy="27781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8" name="Line 54"/>
          <p:cNvSpPr>
            <a:spLocks noChangeShapeType="1"/>
          </p:cNvSpPr>
          <p:nvPr/>
        </p:nvSpPr>
        <p:spPr bwMode="auto">
          <a:xfrm flipV="1">
            <a:off x="8991600" y="914400"/>
            <a:ext cx="277813"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39" name="Line 55"/>
          <p:cNvSpPr>
            <a:spLocks noChangeShapeType="1"/>
          </p:cNvSpPr>
          <p:nvPr/>
        </p:nvSpPr>
        <p:spPr bwMode="auto">
          <a:xfrm>
            <a:off x="8991600" y="1371600"/>
            <a:ext cx="244475" cy="3190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40" name="Line 56"/>
          <p:cNvSpPr>
            <a:spLocks noChangeShapeType="1"/>
          </p:cNvSpPr>
          <p:nvPr/>
        </p:nvSpPr>
        <p:spPr bwMode="auto">
          <a:xfrm rot="588813" flipV="1">
            <a:off x="9982200" y="5105400"/>
            <a:ext cx="276225" cy="419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41" name="Line 57"/>
          <p:cNvSpPr>
            <a:spLocks noChangeShapeType="1"/>
          </p:cNvSpPr>
          <p:nvPr/>
        </p:nvSpPr>
        <p:spPr bwMode="auto">
          <a:xfrm rot="1737079">
            <a:off x="8305799" y="4953001"/>
            <a:ext cx="344488" cy="1174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144" name="Rectangle 61"/>
          <p:cNvSpPr>
            <a:spLocks noChangeArrowheads="1"/>
          </p:cNvSpPr>
          <p:nvPr/>
        </p:nvSpPr>
        <p:spPr bwMode="auto">
          <a:xfrm>
            <a:off x="5967412"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89145" name="Rectangle 62"/>
          <p:cNvSpPr>
            <a:spLocks noChangeArrowheads="1"/>
          </p:cNvSpPr>
          <p:nvPr/>
        </p:nvSpPr>
        <p:spPr bwMode="auto">
          <a:xfrm>
            <a:off x="5967412"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89146" name="Rectangle 63"/>
          <p:cNvSpPr>
            <a:spLocks noChangeArrowheads="1"/>
          </p:cNvSpPr>
          <p:nvPr/>
        </p:nvSpPr>
        <p:spPr bwMode="auto">
          <a:xfrm>
            <a:off x="5967412"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89147" name="Rectangle 64"/>
          <p:cNvSpPr>
            <a:spLocks noChangeArrowheads="1"/>
          </p:cNvSpPr>
          <p:nvPr/>
        </p:nvSpPr>
        <p:spPr bwMode="auto">
          <a:xfrm>
            <a:off x="5967412"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89148" name="Rectangle 65"/>
          <p:cNvSpPr>
            <a:spLocks noChangeArrowheads="1"/>
          </p:cNvSpPr>
          <p:nvPr/>
        </p:nvSpPr>
        <p:spPr bwMode="auto">
          <a:xfrm>
            <a:off x="5967412"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89149" name="Rectangle 66"/>
          <p:cNvSpPr>
            <a:spLocks noChangeArrowheads="1"/>
          </p:cNvSpPr>
          <p:nvPr/>
        </p:nvSpPr>
        <p:spPr bwMode="auto">
          <a:xfrm>
            <a:off x="8534399" y="5105400"/>
            <a:ext cx="163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1">
                <a:solidFill>
                  <a:srgbClr val="FF0000"/>
                </a:solidFill>
                <a:cs typeface="Times New Roman" pitchFamily="18" charset="0"/>
              </a:rPr>
              <a:t>Farmers DON’T</a:t>
            </a:r>
            <a:endParaRPr lang="en-US" altLang="en-US" sz="1400" b="1">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Group 2"/>
          <p:cNvGraphicFramePr>
            <a:graphicFrameLocks noGrp="1"/>
          </p:cNvGraphicFramePr>
          <p:nvPr/>
        </p:nvGraphicFramePr>
        <p:xfrm>
          <a:off x="2667001" y="609600"/>
          <a:ext cx="4754563" cy="5732464"/>
        </p:xfrm>
        <a:graphic>
          <a:graphicData uri="http://schemas.openxmlformats.org/drawingml/2006/table">
            <a:tbl>
              <a:tblPr/>
              <a:tblGrid>
                <a:gridCol w="1154113">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485900">
                  <a:extLst>
                    <a:ext uri="{9D8B030D-6E8A-4147-A177-3AD203B41FA5}">
                      <a16:colId xmlns:a16="http://schemas.microsoft.com/office/drawing/2014/main" val="20003"/>
                    </a:ext>
                  </a:extLst>
                </a:gridCol>
              </a:tblGrid>
              <a:tr h="51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23" marB="45723"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1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1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810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Times New Roman" pitchFamily="18" charset="0"/>
                          <a:cs typeface="Arial" charset="0"/>
                        </a:rPr>
                        <a:t>WATER</a:t>
                      </a:r>
                      <a:endParaRPr kumimoji="0" lang="en-US" sz="16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23" marB="45723" horzOverflow="overflow">
                    <a:lnL cap="flat">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charset="0"/>
                          <a:ea typeface="Times New Roman" pitchFamily="18" charset="0"/>
                          <a:cs typeface="Arial" charset="0"/>
                        </a:rPr>
                        <a:t>Farmers $75,000</a:t>
                      </a:r>
                      <a:endParaRPr kumimoji="0" lang="en-US" sz="16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79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charset="0"/>
                          <a:ea typeface="Times New Roman" pitchFamily="18" charset="0"/>
                          <a:cs typeface="Arial" charset="0"/>
                        </a:rPr>
                        <a:t>Farmers irrigate</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79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charset="0"/>
                          <a:ea typeface="Times New Roman" pitchFamily="18" charset="0"/>
                          <a:cs typeface="Arial" charset="0"/>
                        </a:rPr>
                        <a:t>Outfitters $20,000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1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230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Times New Roman" pitchFamily="18" charset="0"/>
                          <a:cs typeface="Arial" charset="0"/>
                        </a:rPr>
                        <a:t>LOW</a:t>
                      </a:r>
                      <a:endParaRPr kumimoji="0" lang="en-US" sz="16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Times New Roman" pitchFamily="18" charset="0"/>
                          <a:cs typeface="Arial" charset="0"/>
                        </a:rPr>
                        <a:t>Water yrs.</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23" marB="45723" horzOverflow="overflow">
                    <a:lnL>
                      <a:noFill/>
                    </a:lnL>
                    <a:lnR>
                      <a:noFill/>
                    </a:lnR>
                    <a:lnT>
                      <a:noFill/>
                    </a:lnT>
                    <a:lnB>
                      <a:noFill/>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ea typeface="Times New Roman" pitchFamily="18" charset="0"/>
                          <a:cs typeface="Arial" charset="0"/>
                        </a:rPr>
                        <a:t>$50,000</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18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0000"/>
                          </a:solidFill>
                          <a:effectLst/>
                          <a:latin typeface="Arial" charset="0"/>
                          <a:ea typeface="Times New Roman" pitchFamily="18" charset="0"/>
                          <a:cs typeface="Arial" charset="0"/>
                        </a:rPr>
                        <a:t>irrigate</a:t>
                      </a:r>
                      <a:endParaRPr kumimoji="0" lang="en-US" sz="1600" b="1" i="0" u="none" strike="noStrike" cap="none" normalizeH="0" baseline="0">
                        <a:ln>
                          <a:noFill/>
                        </a:ln>
                        <a:solidFill>
                          <a:schemeClr val="tx1"/>
                        </a:solidFill>
                        <a:effectLst/>
                        <a:latin typeface="Arial" charset="0"/>
                        <a:ea typeface="Times New Roman" pitchFamily="18"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5791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a:txBody>
                  <a:tcPr marT="45723" marB="45723"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0000"/>
                          </a:solidFill>
                          <a:effectLst/>
                          <a:latin typeface="Arial" charset="0"/>
                          <a:ea typeface="Times New Roman" pitchFamily="18" charset="0"/>
                          <a:cs typeface="Arial" charset="0"/>
                        </a:rPr>
                        <a:t>Outfitters $100,000</a:t>
                      </a:r>
                      <a:endParaRPr kumimoji="0" lang="en-US" sz="1600" b="1" i="0" u="none" strike="noStrike" cap="none" normalizeH="0" baseline="0" dirty="0">
                        <a:ln>
                          <a:noFill/>
                        </a:ln>
                        <a:solidFill>
                          <a:schemeClr val="tx1"/>
                        </a:solidFill>
                        <a:effectLst/>
                        <a:latin typeface="Arial" charset="0"/>
                        <a:ea typeface="Times New Roman" pitchFamily="18" charset="0"/>
                        <a:cs typeface="Arial" charset="0"/>
                      </a:endParaRPr>
                    </a:p>
                  </a:txBody>
                  <a:tcPr marT="45723" marB="45723"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
        <p:nvSpPr>
          <p:cNvPr id="90155" name="Rectangle 47"/>
          <p:cNvSpPr>
            <a:spLocks noGrp="1" noChangeArrowheads="1"/>
          </p:cNvSpPr>
          <p:nvPr>
            <p:ph type="title"/>
          </p:nvPr>
        </p:nvSpPr>
        <p:spPr>
          <a:xfrm>
            <a:off x="533400" y="609600"/>
            <a:ext cx="10972800" cy="1143000"/>
          </a:xfrm>
        </p:spPr>
        <p:txBody>
          <a:bodyPr>
            <a:normAutofit/>
          </a:bodyPr>
          <a:lstStyle/>
          <a:p>
            <a:pPr eaLnBrk="1" hangingPunct="1"/>
            <a:r>
              <a:rPr lang="en-US" altLang="en-US" sz="3600" b="1" dirty="0"/>
              <a:t>The Range of Mutually Beneficial Solutions</a:t>
            </a:r>
          </a:p>
        </p:txBody>
      </p:sp>
      <p:sp>
        <p:nvSpPr>
          <p:cNvPr id="90156" name="Line 48"/>
          <p:cNvSpPr>
            <a:spLocks noChangeShapeType="1"/>
          </p:cNvSpPr>
          <p:nvPr/>
        </p:nvSpPr>
        <p:spPr bwMode="auto">
          <a:xfrm flipV="1">
            <a:off x="4419601" y="3429000"/>
            <a:ext cx="492125" cy="838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7" name="Line 49"/>
          <p:cNvSpPr>
            <a:spLocks noChangeShapeType="1"/>
          </p:cNvSpPr>
          <p:nvPr/>
        </p:nvSpPr>
        <p:spPr bwMode="auto">
          <a:xfrm>
            <a:off x="4648200" y="4648200"/>
            <a:ext cx="419100" cy="4191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8" name="Line 50"/>
          <p:cNvSpPr>
            <a:spLocks noChangeShapeType="1"/>
          </p:cNvSpPr>
          <p:nvPr/>
        </p:nvSpPr>
        <p:spPr bwMode="auto">
          <a:xfrm>
            <a:off x="3352800" y="2895600"/>
            <a:ext cx="381000" cy="1295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59" name="Line 51"/>
          <p:cNvSpPr>
            <a:spLocks noChangeShapeType="1"/>
          </p:cNvSpPr>
          <p:nvPr/>
        </p:nvSpPr>
        <p:spPr bwMode="auto">
          <a:xfrm flipV="1">
            <a:off x="5638800" y="2514601"/>
            <a:ext cx="304800" cy="35401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60" name="Line 52"/>
          <p:cNvSpPr>
            <a:spLocks noChangeShapeType="1"/>
          </p:cNvSpPr>
          <p:nvPr/>
        </p:nvSpPr>
        <p:spPr bwMode="auto">
          <a:xfrm>
            <a:off x="5562600" y="3200400"/>
            <a:ext cx="381000" cy="228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61" name="Line 53"/>
          <p:cNvSpPr>
            <a:spLocks noChangeShapeType="1"/>
          </p:cNvSpPr>
          <p:nvPr/>
        </p:nvSpPr>
        <p:spPr bwMode="auto">
          <a:xfrm flipV="1">
            <a:off x="5867401" y="4724400"/>
            <a:ext cx="276225" cy="33655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62" name="Line 54"/>
          <p:cNvSpPr>
            <a:spLocks noChangeShapeType="1"/>
          </p:cNvSpPr>
          <p:nvPr/>
        </p:nvSpPr>
        <p:spPr bwMode="auto">
          <a:xfrm rot="1329551">
            <a:off x="5410201" y="5715001"/>
            <a:ext cx="650875" cy="19367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9" name="Line 55"/>
          <p:cNvSpPr>
            <a:spLocks noChangeShapeType="1"/>
          </p:cNvSpPr>
          <p:nvPr/>
        </p:nvSpPr>
        <p:spPr bwMode="auto">
          <a:xfrm flipV="1">
            <a:off x="6858000" y="3276600"/>
            <a:ext cx="1752600" cy="1295400"/>
          </a:xfrm>
          <a:prstGeom prst="line">
            <a:avLst/>
          </a:prstGeom>
          <a:noFill/>
          <a:ln w="38100">
            <a:solidFill>
              <a:srgbClr val="CC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00" name="Text Box 56"/>
          <p:cNvSpPr txBox="1">
            <a:spLocks noChangeArrowheads="1"/>
          </p:cNvSpPr>
          <p:nvPr/>
        </p:nvSpPr>
        <p:spPr bwMode="auto">
          <a:xfrm>
            <a:off x="8610600" y="3048001"/>
            <a:ext cx="1600200" cy="587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solidFill>
                  <a:srgbClr val="CC00CC"/>
                </a:solidFill>
                <a:latin typeface="Comic Sans MS" pitchFamily="66" charset="0"/>
                <a:cs typeface="Times New Roman" pitchFamily="18" charset="0"/>
              </a:rPr>
              <a:t>$25,000</a:t>
            </a:r>
            <a:endParaRPr lang="en-US" altLang="en-US" sz="1600" b="1">
              <a:solidFill>
                <a:srgbClr val="CC00CC"/>
              </a:solidFill>
            </a:endParaRPr>
          </a:p>
          <a:p>
            <a:r>
              <a:rPr lang="en-US" altLang="en-US" sz="1600" b="1">
                <a:solidFill>
                  <a:srgbClr val="CC00CC"/>
                </a:solidFill>
                <a:latin typeface="Comic Sans MS" pitchFamily="66" charset="0"/>
                <a:cs typeface="Times New Roman" pitchFamily="18" charset="0"/>
              </a:rPr>
              <a:t>difference</a:t>
            </a:r>
            <a:endParaRPr lang="en-US" altLang="en-US" sz="1600" b="1">
              <a:solidFill>
                <a:srgbClr val="CC00CC"/>
              </a:solidFill>
            </a:endParaRPr>
          </a:p>
        </p:txBody>
      </p:sp>
      <p:sp>
        <p:nvSpPr>
          <p:cNvPr id="6201" name="Line 57"/>
          <p:cNvSpPr>
            <a:spLocks noChangeShapeType="1"/>
          </p:cNvSpPr>
          <p:nvPr/>
        </p:nvSpPr>
        <p:spPr bwMode="auto">
          <a:xfrm>
            <a:off x="6858000" y="2590800"/>
            <a:ext cx="1600200" cy="609600"/>
          </a:xfrm>
          <a:prstGeom prst="line">
            <a:avLst/>
          </a:prstGeom>
          <a:noFill/>
          <a:ln w="38100">
            <a:solidFill>
              <a:srgbClr val="CC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202" name="Text Box 58"/>
          <p:cNvSpPr txBox="1">
            <a:spLocks noChangeArrowheads="1"/>
          </p:cNvSpPr>
          <p:nvPr/>
        </p:nvSpPr>
        <p:spPr bwMode="auto">
          <a:xfrm>
            <a:off x="8534400" y="4419601"/>
            <a:ext cx="1524000" cy="58737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solidFill>
                  <a:srgbClr val="008000"/>
                </a:solidFill>
                <a:latin typeface="Comic Sans MS" pitchFamily="66" charset="0"/>
                <a:cs typeface="Times New Roman" pitchFamily="18" charset="0"/>
              </a:rPr>
              <a:t>$80,000</a:t>
            </a:r>
            <a:endParaRPr lang="en-US" altLang="en-US" sz="1600" b="1"/>
          </a:p>
          <a:p>
            <a:r>
              <a:rPr lang="en-US" altLang="en-US" sz="1600" b="1">
                <a:solidFill>
                  <a:srgbClr val="008000"/>
                </a:solidFill>
                <a:latin typeface="Comic Sans MS" pitchFamily="66" charset="0"/>
                <a:cs typeface="Times New Roman" pitchFamily="18" charset="0"/>
              </a:rPr>
              <a:t>difference</a:t>
            </a:r>
            <a:endParaRPr lang="en-US" altLang="en-US" sz="1600" b="1"/>
          </a:p>
        </p:txBody>
      </p:sp>
      <p:sp>
        <p:nvSpPr>
          <p:cNvPr id="6203" name="Line 59"/>
          <p:cNvSpPr>
            <a:spLocks noChangeShapeType="1"/>
          </p:cNvSpPr>
          <p:nvPr/>
        </p:nvSpPr>
        <p:spPr bwMode="auto">
          <a:xfrm>
            <a:off x="6781800" y="3810000"/>
            <a:ext cx="1752600" cy="914400"/>
          </a:xfrm>
          <a:prstGeom prst="line">
            <a:avLst/>
          </a:prstGeom>
          <a:noFill/>
          <a:ln w="38100">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204" name="Line 60"/>
          <p:cNvSpPr>
            <a:spLocks noChangeShapeType="1"/>
          </p:cNvSpPr>
          <p:nvPr/>
        </p:nvSpPr>
        <p:spPr bwMode="auto">
          <a:xfrm flipH="1">
            <a:off x="7162801" y="4876800"/>
            <a:ext cx="1312863" cy="1066800"/>
          </a:xfrm>
          <a:prstGeom prst="line">
            <a:avLst/>
          </a:prstGeom>
          <a:noFill/>
          <a:ln w="38100">
            <a:solidFill>
              <a:srgbClr val="0099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0169" name="Rectangle 61"/>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0" name="Rectangle 62"/>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1" name="Rectangle 63"/>
          <p:cNvSpPr>
            <a:spLocks noChangeArrowheads="1"/>
          </p:cNvSpPr>
          <p:nvPr/>
        </p:nvSpPr>
        <p:spPr bwMode="auto">
          <a:xfrm>
            <a:off x="2908301" y="736600"/>
            <a:ext cx="18473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r>
              <a:rPr lang="en-US" altLang="en-US" sz="1000">
                <a:latin typeface="Times New Roman" pitchFamily="18" charset="0"/>
                <a:cs typeface="Times New Roman" pitchFamily="18" charset="0"/>
              </a:rPr>
            </a:br>
            <a:endParaRPr lang="en-US" altLang="en-US" sz="1000">
              <a:latin typeface="Times New Roman" pitchFamily="18" charset="0"/>
              <a:cs typeface="Times New Roman" pitchFamily="18" charset="0"/>
            </a:endParaRPr>
          </a:p>
          <a:p>
            <a:endParaRPr lang="en-US" altLang="en-US"/>
          </a:p>
        </p:txBody>
      </p:sp>
      <p:sp>
        <p:nvSpPr>
          <p:cNvPr id="90172" name="Rectangle 64"/>
          <p:cNvSpPr>
            <a:spLocks noChangeArrowheads="1"/>
          </p:cNvSpPr>
          <p:nvPr/>
        </p:nvSpPr>
        <p:spPr bwMode="auto">
          <a:xfrm>
            <a:off x="2908301"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3" name="Rectangle 65"/>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4" name="Rectangle 66"/>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5" name="Rectangle 67"/>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6" name="Rectangle 68"/>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7" name="Rectangle 69"/>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8" name="Rectangle 70"/>
          <p:cNvSpPr>
            <a:spLocks noChangeArrowheads="1"/>
          </p:cNvSpPr>
          <p:nvPr/>
        </p:nvSpPr>
        <p:spPr bwMode="auto">
          <a:xfrm>
            <a:off x="2908300" y="7366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p>
        </p:txBody>
      </p:sp>
      <p:sp>
        <p:nvSpPr>
          <p:cNvPr id="90179" name="Rectangle 71"/>
          <p:cNvSpPr>
            <a:spLocks noChangeArrowheads="1"/>
          </p:cNvSpPr>
          <p:nvPr/>
        </p:nvSpPr>
        <p:spPr bwMode="auto">
          <a:xfrm>
            <a:off x="4572001" y="5029201"/>
            <a:ext cx="16748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b="1">
                <a:solidFill>
                  <a:srgbClr val="FF0000"/>
                </a:solidFill>
                <a:cs typeface="Times New Roman" pitchFamily="18" charset="0"/>
              </a:rPr>
              <a:t>Farmers DON’T</a:t>
            </a:r>
            <a:endParaRPr lang="en-US" altLang="en-US" sz="1600" b="1">
              <a:latin typeface="Times New Roman" pitchFamily="18" charset="0"/>
              <a:cs typeface="Times New Roman" pitchFamily="18" charset="0"/>
            </a:endParaRPr>
          </a:p>
          <a:p>
            <a:endParaRPr lang="en-US" altLang="en-US" sz="1600" b="1">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9" grpId="0" animBg="1"/>
      <p:bldP spid="6200" grpId="0" animBg="1"/>
      <p:bldP spid="6201" grpId="0" animBg="1"/>
      <p:bldP spid="6202" grpId="0" animBg="1"/>
      <p:bldP spid="6203" grpId="0" animBg="1"/>
      <p:bldP spid="620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267200" y="5638800"/>
            <a:ext cx="7924799" cy="1447800"/>
          </a:xfrm>
        </p:spPr>
        <p:txBody>
          <a:bodyPr>
            <a:normAutofit fontScale="70000" lnSpcReduction="20000"/>
          </a:bodyPr>
          <a:lstStyle/>
          <a:p>
            <a:r>
              <a:rPr lang="en-US" altLang="en-US" sz="4600" dirty="0"/>
              <a:t>Trumpeter Swans and Idaho Farmers – A “willing seller, willing buyer” exchange based on clearly defined property rights to water.</a:t>
            </a:r>
          </a:p>
          <a:p>
            <a:endParaRPr lang="en-US" dirty="0"/>
          </a:p>
        </p:txBody>
      </p:sp>
      <p:pic>
        <p:nvPicPr>
          <p:cNvPr id="7" name="Picture 2" descr="swans"/>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8524" b="18524"/>
          <a:stretch>
            <a:fillRect/>
          </a:stretch>
        </p:blipFill>
        <p:spPr bwMode="auto">
          <a:xfrm>
            <a:off x="685800" y="304800"/>
            <a:ext cx="10910888" cy="518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885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WordArt 2"/>
          <p:cNvSpPr>
            <a:spLocks noChangeArrowheads="1" noChangeShapeType="1" noTextEdit="1"/>
          </p:cNvSpPr>
          <p:nvPr/>
        </p:nvSpPr>
        <p:spPr bwMode="auto">
          <a:xfrm>
            <a:off x="3048001" y="1905001"/>
            <a:ext cx="5762625" cy="2265363"/>
          </a:xfrm>
          <a:prstGeom prst="rect">
            <a:avLst/>
          </a:prstGeom>
        </p:spPr>
        <p:txBody>
          <a:bodyPr wrap="none" fromWordArt="1">
            <a:prstTxWarp prst="textSlantUp">
              <a:avLst>
                <a:gd name="adj" fmla="val 0"/>
              </a:avLst>
            </a:prstTxWarp>
          </a:bodyPr>
          <a:lstStyle/>
          <a:p>
            <a:pPr algn="ctr"/>
            <a:r>
              <a:rPr lang="en-US" sz="3600" kern="10">
                <a:ln w="9525">
                  <a:solidFill>
                    <a:srgbClr val="00FFFF"/>
                  </a:solidFill>
                  <a:round/>
                  <a:headEnd/>
                  <a:tailEnd/>
                </a:ln>
                <a:gradFill rotWithShape="1">
                  <a:gsLst>
                    <a:gs pos="0">
                      <a:srgbClr val="6600CC"/>
                    </a:gs>
                    <a:gs pos="100000">
                      <a:srgbClr val="33CC33"/>
                    </a:gs>
                  </a:gsLst>
                  <a:lin ang="5400000" scaled="1"/>
                </a:gradFill>
                <a:effectLst>
                  <a:outerShdw dist="53882" dir="2700000" algn="ctr" rotWithShape="0">
                    <a:srgbClr val="9999FF">
                      <a:alpha val="79999"/>
                    </a:srgbClr>
                  </a:outerShdw>
                </a:effectLst>
                <a:latin typeface="Impact"/>
              </a:rPr>
              <a:t>It's not the people;</a:t>
            </a:r>
          </a:p>
          <a:p>
            <a:pPr algn="ctr"/>
            <a:r>
              <a:rPr lang="en-US" sz="3600" kern="10">
                <a:ln w="9525">
                  <a:solidFill>
                    <a:srgbClr val="00FFFF"/>
                  </a:solidFill>
                  <a:round/>
                  <a:headEnd/>
                  <a:tailEnd/>
                </a:ln>
                <a:gradFill rotWithShape="1">
                  <a:gsLst>
                    <a:gs pos="0">
                      <a:srgbClr val="6600CC"/>
                    </a:gs>
                    <a:gs pos="100000">
                      <a:srgbClr val="33CC33"/>
                    </a:gs>
                  </a:gsLst>
                  <a:lin ang="5400000" scaled="1"/>
                </a:gradFill>
                <a:effectLst>
                  <a:outerShdw dist="53882" dir="2700000" algn="ctr" rotWithShape="0">
                    <a:srgbClr val="9999FF">
                      <a:alpha val="79999"/>
                    </a:srgbClr>
                  </a:outerShdw>
                </a:effectLst>
                <a:latin typeface="Impact"/>
              </a:rPr>
              <a:t>it's the system.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idx="1"/>
          </p:nvPr>
        </p:nvSpPr>
        <p:spPr/>
        <p:txBody>
          <a:bodyPr/>
          <a:lstStyle/>
          <a:p>
            <a:r>
              <a:rPr lang="en-US" dirty="0"/>
              <a:t>Activity: Fish Game</a:t>
            </a:r>
          </a:p>
        </p:txBody>
      </p:sp>
    </p:spTree>
    <p:extLst>
      <p:ext uri="{BB962C8B-B14F-4D97-AF65-F5344CB8AC3E}">
        <p14:creationId xmlns:p14="http://schemas.microsoft.com/office/powerpoint/2010/main" val="2370866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9788" y="457200"/>
            <a:ext cx="4418012" cy="1371600"/>
          </a:xfrm>
        </p:spPr>
        <p:txBody>
          <a:bodyPr/>
          <a:lstStyle/>
          <a:p>
            <a:pPr eaLnBrk="1" hangingPunct="1"/>
            <a:r>
              <a:rPr lang="en-US" altLang="en-US" dirty="0"/>
              <a:t>The Fish Game</a:t>
            </a:r>
          </a:p>
        </p:txBody>
      </p:sp>
      <p:sp>
        <p:nvSpPr>
          <p:cNvPr id="365572" name="Rectangle 4"/>
          <p:cNvSpPr>
            <a:spLocks noGrp="1" noChangeArrowheads="1"/>
          </p:cNvSpPr>
          <p:nvPr>
            <p:ph type="body" sz="half" idx="2"/>
          </p:nvPr>
        </p:nvSpPr>
        <p:spPr>
          <a:xfrm>
            <a:off x="854868" y="2017736"/>
            <a:ext cx="7527132" cy="3887788"/>
          </a:xfrm>
        </p:spPr>
        <p:txBody>
          <a:bodyPr>
            <a:normAutofit/>
          </a:bodyPr>
          <a:lstStyle/>
          <a:p>
            <a:pPr eaLnBrk="1" hangingPunct="1">
              <a:buFontTx/>
              <a:buNone/>
            </a:pPr>
            <a:r>
              <a:rPr lang="en-US" altLang="en-US" dirty="0"/>
              <a:t>Rules:</a:t>
            </a:r>
          </a:p>
          <a:p>
            <a:pPr lvl="1" eaLnBrk="1" hangingPunct="1"/>
            <a:r>
              <a:rPr lang="en-US" altLang="en-US" sz="3600" dirty="0"/>
              <a:t>0 to 10 seconds: $0.25 per fish</a:t>
            </a:r>
          </a:p>
          <a:p>
            <a:pPr lvl="2" eaLnBrk="1" hangingPunct="1"/>
            <a:endParaRPr lang="en-US" altLang="en-US" sz="3600" dirty="0"/>
          </a:p>
          <a:p>
            <a:pPr lvl="1" eaLnBrk="1" hangingPunct="1"/>
            <a:r>
              <a:rPr lang="en-US" altLang="en-US" sz="3600" dirty="0"/>
              <a:t>10 to 20 seconds: $0.50 per fish</a:t>
            </a:r>
          </a:p>
          <a:p>
            <a:pPr lvl="2" eaLnBrk="1" hangingPunct="1"/>
            <a:endParaRPr lang="en-US" altLang="en-US" sz="3600" dirty="0"/>
          </a:p>
          <a:p>
            <a:pPr lvl="1" eaLnBrk="1" hangingPunct="1"/>
            <a:r>
              <a:rPr lang="en-US" altLang="en-US" sz="3600" dirty="0"/>
              <a:t>Game ends when all fish taken.</a:t>
            </a:r>
          </a:p>
          <a:p>
            <a:pPr lvl="1" eaLnBrk="1" hangingPunct="1"/>
            <a:endParaRPr lang="en-US" altLang="en-US" sz="2400" dirty="0"/>
          </a:p>
        </p:txBody>
      </p:sp>
      <p:pic>
        <p:nvPicPr>
          <p:cNvPr id="18436"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657600"/>
            <a:ext cx="18288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687" y="1600200"/>
            <a:ext cx="18288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117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65572">
                                            <p:txEl>
                                              <p:pRg st="0" end="0"/>
                                            </p:txEl>
                                          </p:spTgt>
                                        </p:tgtEl>
                                        <p:attrNameLst>
                                          <p:attrName>style.visibility</p:attrName>
                                        </p:attrNameLst>
                                      </p:cBhvr>
                                      <p:to>
                                        <p:strVal val="visible"/>
                                      </p:to>
                                    </p:set>
                                    <p:animEffect transition="in" filter="wipe(down)">
                                      <p:cBhvr>
                                        <p:cTn id="7" dur="500"/>
                                        <p:tgtEl>
                                          <p:spTgt spid="36557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65572">
                                            <p:txEl>
                                              <p:pRg st="1" end="1"/>
                                            </p:txEl>
                                          </p:spTgt>
                                        </p:tgtEl>
                                        <p:attrNameLst>
                                          <p:attrName>style.visibility</p:attrName>
                                        </p:attrNameLst>
                                      </p:cBhvr>
                                      <p:to>
                                        <p:strVal val="visible"/>
                                      </p:to>
                                    </p:set>
                                    <p:animEffect transition="in" filter="wipe(down)">
                                      <p:cBhvr>
                                        <p:cTn id="10" dur="500"/>
                                        <p:tgtEl>
                                          <p:spTgt spid="36557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65572">
                                            <p:txEl>
                                              <p:pRg st="3" end="3"/>
                                            </p:txEl>
                                          </p:spTgt>
                                        </p:tgtEl>
                                        <p:attrNameLst>
                                          <p:attrName>style.visibility</p:attrName>
                                        </p:attrNameLst>
                                      </p:cBhvr>
                                      <p:to>
                                        <p:strVal val="visible"/>
                                      </p:to>
                                    </p:set>
                                    <p:animEffect transition="in" filter="wipe(down)">
                                      <p:cBhvr>
                                        <p:cTn id="15" dur="500"/>
                                        <p:tgtEl>
                                          <p:spTgt spid="36557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65572">
                                            <p:txEl>
                                              <p:pRg st="5" end="5"/>
                                            </p:txEl>
                                          </p:spTgt>
                                        </p:tgtEl>
                                        <p:attrNameLst>
                                          <p:attrName>style.visibility</p:attrName>
                                        </p:attrNameLst>
                                      </p:cBhvr>
                                      <p:to>
                                        <p:strVal val="visible"/>
                                      </p:to>
                                    </p:set>
                                    <p:animEffect transition="in" filter="wipe(down)">
                                      <p:cBhvr>
                                        <p:cTn id="20" dur="500"/>
                                        <p:tgtEl>
                                          <p:spTgt spid="36557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056189"/>
            <a:ext cx="914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664" y="2570163"/>
            <a:ext cx="1074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p:cNvSpPr/>
          <p:nvPr/>
        </p:nvSpPr>
        <p:spPr>
          <a:xfrm>
            <a:off x="1922464" y="161926"/>
            <a:ext cx="8848725" cy="6607175"/>
          </a:xfrm>
          <a:custGeom>
            <a:avLst/>
            <a:gdLst>
              <a:gd name="connsiteX0" fmla="*/ 2005781 w 8849033"/>
              <a:gd name="connsiteY0" fmla="*/ 250889 h 6607444"/>
              <a:gd name="connsiteX1" fmla="*/ 1769807 w 8849033"/>
              <a:gd name="connsiteY1" fmla="*/ 309882 h 6607444"/>
              <a:gd name="connsiteX2" fmla="*/ 1651820 w 8849033"/>
              <a:gd name="connsiteY2" fmla="*/ 368876 h 6607444"/>
              <a:gd name="connsiteX3" fmla="*/ 1489588 w 8849033"/>
              <a:gd name="connsiteY3" fmla="*/ 398373 h 6607444"/>
              <a:gd name="connsiteX4" fmla="*/ 1312607 w 8849033"/>
              <a:gd name="connsiteY4" fmla="*/ 472115 h 6607444"/>
              <a:gd name="connsiteX5" fmla="*/ 929149 w 8849033"/>
              <a:gd name="connsiteY5" fmla="*/ 693340 h 6607444"/>
              <a:gd name="connsiteX6" fmla="*/ 560439 w 8849033"/>
              <a:gd name="connsiteY6" fmla="*/ 885069 h 6607444"/>
              <a:gd name="connsiteX7" fmla="*/ 383459 w 8849033"/>
              <a:gd name="connsiteY7" fmla="*/ 1032553 h 6607444"/>
              <a:gd name="connsiteX8" fmla="*/ 324465 w 8849033"/>
              <a:gd name="connsiteY8" fmla="*/ 1135792 h 6607444"/>
              <a:gd name="connsiteX9" fmla="*/ 294968 w 8849033"/>
              <a:gd name="connsiteY9" fmla="*/ 1209534 h 6607444"/>
              <a:gd name="connsiteX10" fmla="*/ 191729 w 8849033"/>
              <a:gd name="connsiteY10" fmla="*/ 1371766 h 6607444"/>
              <a:gd name="connsiteX11" fmla="*/ 162233 w 8849033"/>
              <a:gd name="connsiteY11" fmla="*/ 1563495 h 6607444"/>
              <a:gd name="connsiteX12" fmla="*/ 309717 w 8849033"/>
              <a:gd name="connsiteY12" fmla="*/ 1651986 h 6607444"/>
              <a:gd name="connsiteX13" fmla="*/ 412955 w 8849033"/>
              <a:gd name="connsiteY13" fmla="*/ 1681482 h 6607444"/>
              <a:gd name="connsiteX14" fmla="*/ 648929 w 8849033"/>
              <a:gd name="connsiteY14" fmla="*/ 1873211 h 6607444"/>
              <a:gd name="connsiteX15" fmla="*/ 796413 w 8849033"/>
              <a:gd name="connsiteY15" fmla="*/ 1991199 h 6607444"/>
              <a:gd name="connsiteX16" fmla="*/ 825910 w 8849033"/>
              <a:gd name="connsiteY16" fmla="*/ 2050192 h 6607444"/>
              <a:gd name="connsiteX17" fmla="*/ 840659 w 8849033"/>
              <a:gd name="connsiteY17" fmla="*/ 2123934 h 6607444"/>
              <a:gd name="connsiteX18" fmla="*/ 855407 w 8849033"/>
              <a:gd name="connsiteY18" fmla="*/ 2168179 h 6607444"/>
              <a:gd name="connsiteX19" fmla="*/ 825910 w 8849033"/>
              <a:gd name="connsiteY19" fmla="*/ 2241921 h 6607444"/>
              <a:gd name="connsiteX20" fmla="*/ 796413 w 8849033"/>
              <a:gd name="connsiteY20" fmla="*/ 2389405 h 6607444"/>
              <a:gd name="connsiteX21" fmla="*/ 766917 w 8849033"/>
              <a:gd name="connsiteY21" fmla="*/ 2433650 h 6607444"/>
              <a:gd name="connsiteX22" fmla="*/ 737420 w 8849033"/>
              <a:gd name="connsiteY22" fmla="*/ 2492644 h 6607444"/>
              <a:gd name="connsiteX23" fmla="*/ 722671 w 8849033"/>
              <a:gd name="connsiteY23" fmla="*/ 2551637 h 6607444"/>
              <a:gd name="connsiteX24" fmla="*/ 663678 w 8849033"/>
              <a:gd name="connsiteY24" fmla="*/ 2640128 h 6607444"/>
              <a:gd name="connsiteX25" fmla="*/ 619433 w 8849033"/>
              <a:gd name="connsiteY25" fmla="*/ 2713869 h 6607444"/>
              <a:gd name="connsiteX26" fmla="*/ 575188 w 8849033"/>
              <a:gd name="connsiteY26" fmla="*/ 2772863 h 6607444"/>
              <a:gd name="connsiteX27" fmla="*/ 530942 w 8849033"/>
              <a:gd name="connsiteY27" fmla="*/ 2905599 h 6607444"/>
              <a:gd name="connsiteX28" fmla="*/ 516194 w 8849033"/>
              <a:gd name="connsiteY28" fmla="*/ 2979340 h 6607444"/>
              <a:gd name="connsiteX29" fmla="*/ 442452 w 8849033"/>
              <a:gd name="connsiteY29" fmla="*/ 3067831 h 6607444"/>
              <a:gd name="connsiteX30" fmla="*/ 383459 w 8849033"/>
              <a:gd name="connsiteY30" fmla="*/ 3171069 h 6607444"/>
              <a:gd name="connsiteX31" fmla="*/ 309717 w 8849033"/>
              <a:gd name="connsiteY31" fmla="*/ 3259560 h 6607444"/>
              <a:gd name="connsiteX32" fmla="*/ 176981 w 8849033"/>
              <a:gd name="connsiteY32" fmla="*/ 3451289 h 6607444"/>
              <a:gd name="connsiteX33" fmla="*/ 58994 w 8849033"/>
              <a:gd name="connsiteY33" fmla="*/ 3539779 h 6607444"/>
              <a:gd name="connsiteX34" fmla="*/ 29497 w 8849033"/>
              <a:gd name="connsiteY34" fmla="*/ 3598773 h 6607444"/>
              <a:gd name="connsiteX35" fmla="*/ 14749 w 8849033"/>
              <a:gd name="connsiteY35" fmla="*/ 3731508 h 6607444"/>
              <a:gd name="connsiteX36" fmla="*/ 0 w 8849033"/>
              <a:gd name="connsiteY36" fmla="*/ 3790502 h 6607444"/>
              <a:gd name="connsiteX37" fmla="*/ 14749 w 8849033"/>
              <a:gd name="connsiteY37" fmla="*/ 4041224 h 6607444"/>
              <a:gd name="connsiteX38" fmla="*/ 58994 w 8849033"/>
              <a:gd name="connsiteY38" fmla="*/ 4085469 h 6607444"/>
              <a:gd name="connsiteX39" fmla="*/ 147484 w 8849033"/>
              <a:gd name="connsiteY39" fmla="*/ 4129715 h 6607444"/>
              <a:gd name="connsiteX40" fmla="*/ 191729 w 8849033"/>
              <a:gd name="connsiteY40" fmla="*/ 4159211 h 6607444"/>
              <a:gd name="connsiteX41" fmla="*/ 309717 w 8849033"/>
              <a:gd name="connsiteY41" fmla="*/ 4203457 h 6607444"/>
              <a:gd name="connsiteX42" fmla="*/ 368710 w 8849033"/>
              <a:gd name="connsiteY42" fmla="*/ 4262450 h 6607444"/>
              <a:gd name="connsiteX43" fmla="*/ 398207 w 8849033"/>
              <a:gd name="connsiteY43" fmla="*/ 4409934 h 6607444"/>
              <a:gd name="connsiteX44" fmla="*/ 412955 w 8849033"/>
              <a:gd name="connsiteY44" fmla="*/ 4660657 h 6607444"/>
              <a:gd name="connsiteX45" fmla="*/ 427704 w 8849033"/>
              <a:gd name="connsiteY45" fmla="*/ 4719650 h 6607444"/>
              <a:gd name="connsiteX46" fmla="*/ 457200 w 8849033"/>
              <a:gd name="connsiteY46" fmla="*/ 4763895 h 6607444"/>
              <a:gd name="connsiteX47" fmla="*/ 471949 w 8849033"/>
              <a:gd name="connsiteY47" fmla="*/ 4808140 h 6607444"/>
              <a:gd name="connsiteX48" fmla="*/ 516194 w 8849033"/>
              <a:gd name="connsiteY48" fmla="*/ 4837637 h 6607444"/>
              <a:gd name="connsiteX49" fmla="*/ 604684 w 8849033"/>
              <a:gd name="connsiteY49" fmla="*/ 4940876 h 6607444"/>
              <a:gd name="connsiteX50" fmla="*/ 663678 w 8849033"/>
              <a:gd name="connsiteY50" fmla="*/ 5058863 h 6607444"/>
              <a:gd name="connsiteX51" fmla="*/ 707923 w 8849033"/>
              <a:gd name="connsiteY51" fmla="*/ 5088360 h 6607444"/>
              <a:gd name="connsiteX52" fmla="*/ 825910 w 8849033"/>
              <a:gd name="connsiteY52" fmla="*/ 5221095 h 6607444"/>
              <a:gd name="connsiteX53" fmla="*/ 870155 w 8849033"/>
              <a:gd name="connsiteY53" fmla="*/ 5280089 h 6607444"/>
              <a:gd name="connsiteX54" fmla="*/ 943897 w 8849033"/>
              <a:gd name="connsiteY54" fmla="*/ 5339082 h 6607444"/>
              <a:gd name="connsiteX55" fmla="*/ 1120878 w 8849033"/>
              <a:gd name="connsiteY55" fmla="*/ 5442321 h 6607444"/>
              <a:gd name="connsiteX56" fmla="*/ 1224117 w 8849033"/>
              <a:gd name="connsiteY56" fmla="*/ 5471818 h 6607444"/>
              <a:gd name="connsiteX57" fmla="*/ 1312607 w 8849033"/>
              <a:gd name="connsiteY57" fmla="*/ 5501315 h 6607444"/>
              <a:gd name="connsiteX58" fmla="*/ 1401097 w 8849033"/>
              <a:gd name="connsiteY58" fmla="*/ 5575057 h 6607444"/>
              <a:gd name="connsiteX59" fmla="*/ 1460091 w 8849033"/>
              <a:gd name="connsiteY59" fmla="*/ 5604553 h 6607444"/>
              <a:gd name="connsiteX60" fmla="*/ 1681317 w 8849033"/>
              <a:gd name="connsiteY60" fmla="*/ 5752037 h 6607444"/>
              <a:gd name="connsiteX61" fmla="*/ 1681317 w 8849033"/>
              <a:gd name="connsiteY61" fmla="*/ 5752037 h 6607444"/>
              <a:gd name="connsiteX62" fmla="*/ 1976284 w 8849033"/>
              <a:gd name="connsiteY62" fmla="*/ 5973263 h 6607444"/>
              <a:gd name="connsiteX63" fmla="*/ 2182762 w 8849033"/>
              <a:gd name="connsiteY63" fmla="*/ 6135495 h 6607444"/>
              <a:gd name="connsiteX64" fmla="*/ 2448233 w 8849033"/>
              <a:gd name="connsiteY64" fmla="*/ 6282979 h 6607444"/>
              <a:gd name="connsiteX65" fmla="*/ 2536723 w 8849033"/>
              <a:gd name="connsiteY65" fmla="*/ 6297728 h 6607444"/>
              <a:gd name="connsiteX66" fmla="*/ 2625213 w 8849033"/>
              <a:gd name="connsiteY66" fmla="*/ 6371469 h 6607444"/>
              <a:gd name="connsiteX67" fmla="*/ 2684207 w 8849033"/>
              <a:gd name="connsiteY67" fmla="*/ 6459960 h 6607444"/>
              <a:gd name="connsiteX68" fmla="*/ 2728452 w 8849033"/>
              <a:gd name="connsiteY68" fmla="*/ 6533702 h 6607444"/>
              <a:gd name="connsiteX69" fmla="*/ 2890684 w 8849033"/>
              <a:gd name="connsiteY69" fmla="*/ 6607444 h 6607444"/>
              <a:gd name="connsiteX70" fmla="*/ 3023420 w 8849033"/>
              <a:gd name="connsiteY70" fmla="*/ 6474708 h 6607444"/>
              <a:gd name="connsiteX71" fmla="*/ 3097162 w 8849033"/>
              <a:gd name="connsiteY71" fmla="*/ 6430463 h 6607444"/>
              <a:gd name="connsiteX72" fmla="*/ 3141407 w 8849033"/>
              <a:gd name="connsiteY72" fmla="*/ 6386218 h 6607444"/>
              <a:gd name="connsiteX73" fmla="*/ 3215149 w 8849033"/>
              <a:gd name="connsiteY73" fmla="*/ 6327224 h 6607444"/>
              <a:gd name="connsiteX74" fmla="*/ 3229897 w 8849033"/>
              <a:gd name="connsiteY74" fmla="*/ 6282979 h 6607444"/>
              <a:gd name="connsiteX75" fmla="*/ 3333136 w 8849033"/>
              <a:gd name="connsiteY75" fmla="*/ 6209237 h 6607444"/>
              <a:gd name="connsiteX76" fmla="*/ 3406878 w 8849033"/>
              <a:gd name="connsiteY76" fmla="*/ 6150244 h 6607444"/>
              <a:gd name="connsiteX77" fmla="*/ 3701846 w 8849033"/>
              <a:gd name="connsiteY77" fmla="*/ 6164992 h 6607444"/>
              <a:gd name="connsiteX78" fmla="*/ 3775588 w 8849033"/>
              <a:gd name="connsiteY78" fmla="*/ 6179740 h 6607444"/>
              <a:gd name="connsiteX79" fmla="*/ 3849329 w 8849033"/>
              <a:gd name="connsiteY79" fmla="*/ 6238734 h 6607444"/>
              <a:gd name="connsiteX80" fmla="*/ 3908323 w 8849033"/>
              <a:gd name="connsiteY80" fmla="*/ 6268231 h 6607444"/>
              <a:gd name="connsiteX81" fmla="*/ 3952568 w 8849033"/>
              <a:gd name="connsiteY81" fmla="*/ 6297728 h 6607444"/>
              <a:gd name="connsiteX82" fmla="*/ 4188542 w 8849033"/>
              <a:gd name="connsiteY82" fmla="*/ 6327224 h 6607444"/>
              <a:gd name="connsiteX83" fmla="*/ 4321278 w 8849033"/>
              <a:gd name="connsiteY83" fmla="*/ 6253482 h 6607444"/>
              <a:gd name="connsiteX84" fmla="*/ 4409768 w 8849033"/>
              <a:gd name="connsiteY84" fmla="*/ 6223986 h 6607444"/>
              <a:gd name="connsiteX85" fmla="*/ 4719484 w 8849033"/>
              <a:gd name="connsiteY85" fmla="*/ 6194489 h 6607444"/>
              <a:gd name="connsiteX86" fmla="*/ 4881717 w 8849033"/>
              <a:gd name="connsiteY86" fmla="*/ 6150244 h 6607444"/>
              <a:gd name="connsiteX87" fmla="*/ 5117691 w 8849033"/>
              <a:gd name="connsiteY87" fmla="*/ 6120747 h 6607444"/>
              <a:gd name="connsiteX88" fmla="*/ 5397910 w 8849033"/>
              <a:gd name="connsiteY88" fmla="*/ 6061753 h 6607444"/>
              <a:gd name="connsiteX89" fmla="*/ 5707626 w 8849033"/>
              <a:gd name="connsiteY89" fmla="*/ 6091250 h 6607444"/>
              <a:gd name="connsiteX90" fmla="*/ 5766620 w 8849033"/>
              <a:gd name="connsiteY90" fmla="*/ 6105999 h 6607444"/>
              <a:gd name="connsiteX91" fmla="*/ 5825613 w 8849033"/>
              <a:gd name="connsiteY91" fmla="*/ 6135495 h 6607444"/>
              <a:gd name="connsiteX92" fmla="*/ 6179575 w 8849033"/>
              <a:gd name="connsiteY92" fmla="*/ 6194489 h 6607444"/>
              <a:gd name="connsiteX93" fmla="*/ 6931742 w 8849033"/>
              <a:gd name="connsiteY93" fmla="*/ 6120747 h 6607444"/>
              <a:gd name="connsiteX94" fmla="*/ 7108723 w 8849033"/>
              <a:gd name="connsiteY94" fmla="*/ 6032257 h 6607444"/>
              <a:gd name="connsiteX95" fmla="*/ 7433188 w 8849033"/>
              <a:gd name="connsiteY95" fmla="*/ 6017508 h 6607444"/>
              <a:gd name="connsiteX96" fmla="*/ 7536426 w 8849033"/>
              <a:gd name="connsiteY96" fmla="*/ 6002760 h 6607444"/>
              <a:gd name="connsiteX97" fmla="*/ 7728155 w 8849033"/>
              <a:gd name="connsiteY97" fmla="*/ 5929018 h 6607444"/>
              <a:gd name="connsiteX98" fmla="*/ 7772400 w 8849033"/>
              <a:gd name="connsiteY98" fmla="*/ 5914269 h 6607444"/>
              <a:gd name="connsiteX99" fmla="*/ 7934633 w 8849033"/>
              <a:gd name="connsiteY99" fmla="*/ 5825779 h 6607444"/>
              <a:gd name="connsiteX100" fmla="*/ 7964129 w 8849033"/>
              <a:gd name="connsiteY100" fmla="*/ 5781534 h 6607444"/>
              <a:gd name="connsiteX101" fmla="*/ 8008375 w 8849033"/>
              <a:gd name="connsiteY101" fmla="*/ 5752037 h 6607444"/>
              <a:gd name="connsiteX102" fmla="*/ 8023123 w 8849033"/>
              <a:gd name="connsiteY102" fmla="*/ 5707792 h 6607444"/>
              <a:gd name="connsiteX103" fmla="*/ 8052620 w 8849033"/>
              <a:gd name="connsiteY103" fmla="*/ 5634050 h 6607444"/>
              <a:gd name="connsiteX104" fmla="*/ 8096865 w 8849033"/>
              <a:gd name="connsiteY104" fmla="*/ 5412824 h 6607444"/>
              <a:gd name="connsiteX105" fmla="*/ 8126362 w 8849033"/>
              <a:gd name="connsiteY105" fmla="*/ 5280089 h 6607444"/>
              <a:gd name="connsiteX106" fmla="*/ 8259097 w 8849033"/>
              <a:gd name="connsiteY106" fmla="*/ 4955624 h 6607444"/>
              <a:gd name="connsiteX107" fmla="*/ 8332839 w 8849033"/>
              <a:gd name="connsiteY107" fmla="*/ 4749147 h 6607444"/>
              <a:gd name="connsiteX108" fmla="*/ 8391833 w 8849033"/>
              <a:gd name="connsiteY108" fmla="*/ 4631160 h 6607444"/>
              <a:gd name="connsiteX109" fmla="*/ 8436078 w 8849033"/>
              <a:gd name="connsiteY109" fmla="*/ 4572166 h 6607444"/>
              <a:gd name="connsiteX110" fmla="*/ 8568813 w 8849033"/>
              <a:gd name="connsiteY110" fmla="*/ 4232953 h 6607444"/>
              <a:gd name="connsiteX111" fmla="*/ 8598310 w 8849033"/>
              <a:gd name="connsiteY111" fmla="*/ 4041224 h 6607444"/>
              <a:gd name="connsiteX112" fmla="*/ 8642555 w 8849033"/>
              <a:gd name="connsiteY112" fmla="*/ 3982231 h 6607444"/>
              <a:gd name="connsiteX113" fmla="*/ 8686800 w 8849033"/>
              <a:gd name="connsiteY113" fmla="*/ 3864244 h 6607444"/>
              <a:gd name="connsiteX114" fmla="*/ 8731046 w 8849033"/>
              <a:gd name="connsiteY114" fmla="*/ 3775753 h 6607444"/>
              <a:gd name="connsiteX115" fmla="*/ 8760542 w 8849033"/>
              <a:gd name="connsiteY115" fmla="*/ 3613521 h 6607444"/>
              <a:gd name="connsiteX116" fmla="*/ 8849033 w 8849033"/>
              <a:gd name="connsiteY116" fmla="*/ 3215315 h 6607444"/>
              <a:gd name="connsiteX117" fmla="*/ 8834284 w 8849033"/>
              <a:gd name="connsiteY117" fmla="*/ 3023586 h 6607444"/>
              <a:gd name="connsiteX118" fmla="*/ 8790039 w 8849033"/>
              <a:gd name="connsiteY118" fmla="*/ 2994089 h 6607444"/>
              <a:gd name="connsiteX119" fmla="*/ 8672052 w 8849033"/>
              <a:gd name="connsiteY119" fmla="*/ 2920347 h 6607444"/>
              <a:gd name="connsiteX120" fmla="*/ 8598310 w 8849033"/>
              <a:gd name="connsiteY120" fmla="*/ 2846605 h 6607444"/>
              <a:gd name="connsiteX121" fmla="*/ 8391833 w 8849033"/>
              <a:gd name="connsiteY121" fmla="*/ 2684373 h 6607444"/>
              <a:gd name="connsiteX122" fmla="*/ 8273846 w 8849033"/>
              <a:gd name="connsiteY122" fmla="*/ 2610631 h 6607444"/>
              <a:gd name="connsiteX123" fmla="*/ 8126362 w 8849033"/>
              <a:gd name="connsiteY123" fmla="*/ 2654876 h 6607444"/>
              <a:gd name="connsiteX124" fmla="*/ 7860891 w 8849033"/>
              <a:gd name="connsiteY124" fmla="*/ 2522140 h 6607444"/>
              <a:gd name="connsiteX125" fmla="*/ 7742904 w 8849033"/>
              <a:gd name="connsiteY125" fmla="*/ 2345160 h 6607444"/>
              <a:gd name="connsiteX126" fmla="*/ 7580671 w 8849033"/>
              <a:gd name="connsiteY126" fmla="*/ 2153431 h 6607444"/>
              <a:gd name="connsiteX127" fmla="*/ 7565923 w 8849033"/>
              <a:gd name="connsiteY127" fmla="*/ 2079689 h 6607444"/>
              <a:gd name="connsiteX128" fmla="*/ 7536426 w 8849033"/>
              <a:gd name="connsiteY128" fmla="*/ 2035444 h 6607444"/>
              <a:gd name="connsiteX129" fmla="*/ 7506929 w 8849033"/>
              <a:gd name="connsiteY129" fmla="*/ 1917457 h 6607444"/>
              <a:gd name="connsiteX130" fmla="*/ 7492181 w 8849033"/>
              <a:gd name="connsiteY130" fmla="*/ 1814218 h 6607444"/>
              <a:gd name="connsiteX131" fmla="*/ 7182465 w 8849033"/>
              <a:gd name="connsiteY131" fmla="*/ 1519250 h 6607444"/>
              <a:gd name="connsiteX132" fmla="*/ 7049729 w 8849033"/>
              <a:gd name="connsiteY132" fmla="*/ 1268528 h 6607444"/>
              <a:gd name="connsiteX133" fmla="*/ 6990736 w 8849033"/>
              <a:gd name="connsiteY133" fmla="*/ 1239031 h 6607444"/>
              <a:gd name="connsiteX134" fmla="*/ 6916994 w 8849033"/>
              <a:gd name="connsiteY134" fmla="*/ 1165289 h 6607444"/>
              <a:gd name="connsiteX135" fmla="*/ 6769510 w 8849033"/>
              <a:gd name="connsiteY135" fmla="*/ 1150540 h 6607444"/>
              <a:gd name="connsiteX136" fmla="*/ 6622026 w 8849033"/>
              <a:gd name="connsiteY136" fmla="*/ 1106295 h 6607444"/>
              <a:gd name="connsiteX137" fmla="*/ 6577781 w 8849033"/>
              <a:gd name="connsiteY137" fmla="*/ 1091547 h 6607444"/>
              <a:gd name="connsiteX138" fmla="*/ 6489291 w 8849033"/>
              <a:gd name="connsiteY138" fmla="*/ 1032553 h 6607444"/>
              <a:gd name="connsiteX139" fmla="*/ 6371304 w 8849033"/>
              <a:gd name="connsiteY139" fmla="*/ 1091547 h 6607444"/>
              <a:gd name="connsiteX140" fmla="*/ 6268065 w 8849033"/>
              <a:gd name="connsiteY140" fmla="*/ 958811 h 6607444"/>
              <a:gd name="connsiteX141" fmla="*/ 6209071 w 8849033"/>
              <a:gd name="connsiteY141" fmla="*/ 944063 h 6607444"/>
              <a:gd name="connsiteX142" fmla="*/ 5973097 w 8849033"/>
              <a:gd name="connsiteY142" fmla="*/ 368876 h 6607444"/>
              <a:gd name="connsiteX143" fmla="*/ 5869859 w 8849033"/>
              <a:gd name="connsiteY143" fmla="*/ 191895 h 6607444"/>
              <a:gd name="connsiteX144" fmla="*/ 5781368 w 8849033"/>
              <a:gd name="connsiteY144" fmla="*/ 44411 h 6607444"/>
              <a:gd name="connsiteX145" fmla="*/ 5692878 w 8849033"/>
              <a:gd name="connsiteY145" fmla="*/ 73908 h 6607444"/>
              <a:gd name="connsiteX146" fmla="*/ 5619136 w 8849033"/>
              <a:gd name="connsiteY146" fmla="*/ 88657 h 6607444"/>
              <a:gd name="connsiteX147" fmla="*/ 5265175 w 8849033"/>
              <a:gd name="connsiteY147" fmla="*/ 118153 h 6607444"/>
              <a:gd name="connsiteX148" fmla="*/ 5161936 w 8849033"/>
              <a:gd name="connsiteY148" fmla="*/ 162399 h 6607444"/>
              <a:gd name="connsiteX149" fmla="*/ 4955459 w 8849033"/>
              <a:gd name="connsiteY149" fmla="*/ 132902 h 6607444"/>
              <a:gd name="connsiteX150" fmla="*/ 4822723 w 8849033"/>
              <a:gd name="connsiteY150" fmla="*/ 118153 h 6607444"/>
              <a:gd name="connsiteX151" fmla="*/ 4734233 w 8849033"/>
              <a:gd name="connsiteY151" fmla="*/ 88657 h 6607444"/>
              <a:gd name="connsiteX152" fmla="*/ 4262284 w 8849033"/>
              <a:gd name="connsiteY152" fmla="*/ 44411 h 6607444"/>
              <a:gd name="connsiteX153" fmla="*/ 4159046 w 8849033"/>
              <a:gd name="connsiteY153" fmla="*/ 14915 h 6607444"/>
              <a:gd name="connsiteX154" fmla="*/ 3687097 w 8849033"/>
              <a:gd name="connsiteY154" fmla="*/ 59160 h 6607444"/>
              <a:gd name="connsiteX155" fmla="*/ 3141407 w 8849033"/>
              <a:gd name="connsiteY155" fmla="*/ 44411 h 6607444"/>
              <a:gd name="connsiteX156" fmla="*/ 2580968 w 8849033"/>
              <a:gd name="connsiteY156" fmla="*/ 14915 h 6607444"/>
              <a:gd name="connsiteX157" fmla="*/ 2462981 w 8849033"/>
              <a:gd name="connsiteY157" fmla="*/ 44411 h 6607444"/>
              <a:gd name="connsiteX158" fmla="*/ 2330246 w 8849033"/>
              <a:gd name="connsiteY158" fmla="*/ 118153 h 6607444"/>
              <a:gd name="connsiteX159" fmla="*/ 2286000 w 8849033"/>
              <a:gd name="connsiteY159" fmla="*/ 147650 h 6607444"/>
              <a:gd name="connsiteX160" fmla="*/ 2064775 w 8849033"/>
              <a:gd name="connsiteY160" fmla="*/ 191895 h 6607444"/>
              <a:gd name="connsiteX161" fmla="*/ 1976284 w 8849033"/>
              <a:gd name="connsiteY161" fmla="*/ 265637 h 6607444"/>
              <a:gd name="connsiteX162" fmla="*/ 1946788 w 8849033"/>
              <a:gd name="connsiteY162" fmla="*/ 368876 h 660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8849033" h="6607444">
                <a:moveTo>
                  <a:pt x="2005781" y="250889"/>
                </a:moveTo>
                <a:cubicBezTo>
                  <a:pt x="1924442" y="267156"/>
                  <a:pt x="1850307" y="280224"/>
                  <a:pt x="1769807" y="309882"/>
                </a:cubicBezTo>
                <a:cubicBezTo>
                  <a:pt x="1728547" y="325083"/>
                  <a:pt x="1693750" y="355635"/>
                  <a:pt x="1651820" y="368876"/>
                </a:cubicBezTo>
                <a:cubicBezTo>
                  <a:pt x="1599407" y="385427"/>
                  <a:pt x="1543665" y="388541"/>
                  <a:pt x="1489588" y="398373"/>
                </a:cubicBezTo>
                <a:cubicBezTo>
                  <a:pt x="1430594" y="422954"/>
                  <a:pt x="1370223" y="444459"/>
                  <a:pt x="1312607" y="472115"/>
                </a:cubicBezTo>
                <a:cubicBezTo>
                  <a:pt x="1219001" y="517045"/>
                  <a:pt x="1012946" y="634372"/>
                  <a:pt x="929149" y="693340"/>
                </a:cubicBezTo>
                <a:cubicBezTo>
                  <a:pt x="640214" y="896665"/>
                  <a:pt x="833428" y="835436"/>
                  <a:pt x="560439" y="885069"/>
                </a:cubicBezTo>
                <a:cubicBezTo>
                  <a:pt x="501446" y="934230"/>
                  <a:pt x="421559" y="965879"/>
                  <a:pt x="383459" y="1032553"/>
                </a:cubicBezTo>
                <a:cubicBezTo>
                  <a:pt x="363794" y="1066966"/>
                  <a:pt x="342191" y="1100341"/>
                  <a:pt x="324465" y="1135792"/>
                </a:cubicBezTo>
                <a:cubicBezTo>
                  <a:pt x="312625" y="1159471"/>
                  <a:pt x="306808" y="1185855"/>
                  <a:pt x="294968" y="1209534"/>
                </a:cubicBezTo>
                <a:cubicBezTo>
                  <a:pt x="274138" y="1251195"/>
                  <a:pt x="215111" y="1336693"/>
                  <a:pt x="191729" y="1371766"/>
                </a:cubicBezTo>
                <a:cubicBezTo>
                  <a:pt x="179606" y="1420261"/>
                  <a:pt x="149743" y="1528523"/>
                  <a:pt x="162233" y="1563495"/>
                </a:cubicBezTo>
                <a:cubicBezTo>
                  <a:pt x="186955" y="1632717"/>
                  <a:pt x="255358" y="1637161"/>
                  <a:pt x="309717" y="1651986"/>
                </a:cubicBezTo>
                <a:cubicBezTo>
                  <a:pt x="344246" y="1661403"/>
                  <a:pt x="378542" y="1671650"/>
                  <a:pt x="412955" y="1681482"/>
                </a:cubicBezTo>
                <a:cubicBezTo>
                  <a:pt x="631044" y="1817788"/>
                  <a:pt x="434662" y="1682751"/>
                  <a:pt x="648929" y="1873211"/>
                </a:cubicBezTo>
                <a:cubicBezTo>
                  <a:pt x="695984" y="1915038"/>
                  <a:pt x="796413" y="1991199"/>
                  <a:pt x="796413" y="1991199"/>
                </a:cubicBezTo>
                <a:cubicBezTo>
                  <a:pt x="806245" y="2010863"/>
                  <a:pt x="818957" y="2029335"/>
                  <a:pt x="825910" y="2050192"/>
                </a:cubicBezTo>
                <a:cubicBezTo>
                  <a:pt x="833837" y="2073973"/>
                  <a:pt x="834579" y="2099615"/>
                  <a:pt x="840659" y="2123934"/>
                </a:cubicBezTo>
                <a:cubicBezTo>
                  <a:pt x="844430" y="2139016"/>
                  <a:pt x="850491" y="2153431"/>
                  <a:pt x="855407" y="2168179"/>
                </a:cubicBezTo>
                <a:cubicBezTo>
                  <a:pt x="845575" y="2192760"/>
                  <a:pt x="832731" y="2216341"/>
                  <a:pt x="825910" y="2241921"/>
                </a:cubicBezTo>
                <a:cubicBezTo>
                  <a:pt x="812992" y="2290363"/>
                  <a:pt x="811157" y="2341487"/>
                  <a:pt x="796413" y="2389405"/>
                </a:cubicBezTo>
                <a:cubicBezTo>
                  <a:pt x="791200" y="2406346"/>
                  <a:pt x="775711" y="2418260"/>
                  <a:pt x="766917" y="2433650"/>
                </a:cubicBezTo>
                <a:cubicBezTo>
                  <a:pt x="756009" y="2452739"/>
                  <a:pt x="745140" y="2472058"/>
                  <a:pt x="737420" y="2492644"/>
                </a:cubicBezTo>
                <a:cubicBezTo>
                  <a:pt x="730303" y="2511623"/>
                  <a:pt x="731736" y="2533507"/>
                  <a:pt x="722671" y="2551637"/>
                </a:cubicBezTo>
                <a:cubicBezTo>
                  <a:pt x="706817" y="2583345"/>
                  <a:pt x="682711" y="2610219"/>
                  <a:pt x="663678" y="2640128"/>
                </a:cubicBezTo>
                <a:cubicBezTo>
                  <a:pt x="648288" y="2664312"/>
                  <a:pt x="635334" y="2690018"/>
                  <a:pt x="619433" y="2713869"/>
                </a:cubicBezTo>
                <a:cubicBezTo>
                  <a:pt x="605798" y="2734321"/>
                  <a:pt x="587125" y="2751376"/>
                  <a:pt x="575188" y="2772863"/>
                </a:cubicBezTo>
                <a:cubicBezTo>
                  <a:pt x="552883" y="2813012"/>
                  <a:pt x="540842" y="2861052"/>
                  <a:pt x="530942" y="2905599"/>
                </a:cubicBezTo>
                <a:cubicBezTo>
                  <a:pt x="525504" y="2930069"/>
                  <a:pt x="524996" y="2955869"/>
                  <a:pt x="516194" y="2979340"/>
                </a:cubicBezTo>
                <a:cubicBezTo>
                  <a:pt x="501214" y="3019288"/>
                  <a:pt x="468536" y="3036530"/>
                  <a:pt x="442452" y="3067831"/>
                </a:cubicBezTo>
                <a:cubicBezTo>
                  <a:pt x="380048" y="3142715"/>
                  <a:pt x="446571" y="3080908"/>
                  <a:pt x="383459" y="3171069"/>
                </a:cubicBezTo>
                <a:cubicBezTo>
                  <a:pt x="361440" y="3202525"/>
                  <a:pt x="332494" y="3228649"/>
                  <a:pt x="309717" y="3259560"/>
                </a:cubicBezTo>
                <a:cubicBezTo>
                  <a:pt x="263607" y="3322138"/>
                  <a:pt x="239166" y="3404651"/>
                  <a:pt x="176981" y="3451289"/>
                </a:cubicBezTo>
                <a:lnTo>
                  <a:pt x="58994" y="3539779"/>
                </a:lnTo>
                <a:cubicBezTo>
                  <a:pt x="49162" y="3559444"/>
                  <a:pt x="34441" y="3577350"/>
                  <a:pt x="29497" y="3598773"/>
                </a:cubicBezTo>
                <a:cubicBezTo>
                  <a:pt x="19487" y="3642150"/>
                  <a:pt x="21518" y="3687508"/>
                  <a:pt x="14749" y="3731508"/>
                </a:cubicBezTo>
                <a:cubicBezTo>
                  <a:pt x="11667" y="3751542"/>
                  <a:pt x="4916" y="3770837"/>
                  <a:pt x="0" y="3790502"/>
                </a:cubicBezTo>
                <a:cubicBezTo>
                  <a:pt x="4916" y="3874076"/>
                  <a:pt x="-1670" y="3959131"/>
                  <a:pt x="14749" y="4041224"/>
                </a:cubicBezTo>
                <a:cubicBezTo>
                  <a:pt x="18839" y="4061676"/>
                  <a:pt x="41640" y="4073899"/>
                  <a:pt x="58994" y="4085469"/>
                </a:cubicBezTo>
                <a:cubicBezTo>
                  <a:pt x="86434" y="4103762"/>
                  <a:pt x="118656" y="4113699"/>
                  <a:pt x="147484" y="4129715"/>
                </a:cubicBezTo>
                <a:cubicBezTo>
                  <a:pt x="162979" y="4138323"/>
                  <a:pt x="175875" y="4151284"/>
                  <a:pt x="191729" y="4159211"/>
                </a:cubicBezTo>
                <a:cubicBezTo>
                  <a:pt x="227000" y="4176846"/>
                  <a:pt x="271423" y="4190692"/>
                  <a:pt x="309717" y="4203457"/>
                </a:cubicBezTo>
                <a:cubicBezTo>
                  <a:pt x="329381" y="4223121"/>
                  <a:pt x="357755" y="4236889"/>
                  <a:pt x="368710" y="4262450"/>
                </a:cubicBezTo>
                <a:cubicBezTo>
                  <a:pt x="388459" y="4308531"/>
                  <a:pt x="398207" y="4409934"/>
                  <a:pt x="398207" y="4409934"/>
                </a:cubicBezTo>
                <a:cubicBezTo>
                  <a:pt x="403123" y="4493508"/>
                  <a:pt x="405018" y="4577315"/>
                  <a:pt x="412955" y="4660657"/>
                </a:cubicBezTo>
                <a:cubicBezTo>
                  <a:pt x="414877" y="4680835"/>
                  <a:pt x="419719" y="4701019"/>
                  <a:pt x="427704" y="4719650"/>
                </a:cubicBezTo>
                <a:cubicBezTo>
                  <a:pt x="434686" y="4735942"/>
                  <a:pt x="449273" y="4748041"/>
                  <a:pt x="457200" y="4763895"/>
                </a:cubicBezTo>
                <a:cubicBezTo>
                  <a:pt x="464152" y="4777800"/>
                  <a:pt x="462237" y="4796001"/>
                  <a:pt x="471949" y="4808140"/>
                </a:cubicBezTo>
                <a:cubicBezTo>
                  <a:pt x="483022" y="4821981"/>
                  <a:pt x="501446" y="4827805"/>
                  <a:pt x="516194" y="4837637"/>
                </a:cubicBezTo>
                <a:cubicBezTo>
                  <a:pt x="625181" y="5055610"/>
                  <a:pt x="451522" y="4730278"/>
                  <a:pt x="604684" y="4940876"/>
                </a:cubicBezTo>
                <a:cubicBezTo>
                  <a:pt x="630547" y="4976437"/>
                  <a:pt x="638462" y="5022840"/>
                  <a:pt x="663678" y="5058863"/>
                </a:cubicBezTo>
                <a:cubicBezTo>
                  <a:pt x="673843" y="5073384"/>
                  <a:pt x="695389" y="5075826"/>
                  <a:pt x="707923" y="5088360"/>
                </a:cubicBezTo>
                <a:cubicBezTo>
                  <a:pt x="749782" y="5130219"/>
                  <a:pt x="787672" y="5175904"/>
                  <a:pt x="825910" y="5221095"/>
                </a:cubicBezTo>
                <a:cubicBezTo>
                  <a:pt x="841788" y="5239860"/>
                  <a:pt x="852774" y="5262708"/>
                  <a:pt x="870155" y="5280089"/>
                </a:cubicBezTo>
                <a:cubicBezTo>
                  <a:pt x="892414" y="5302348"/>
                  <a:pt x="918439" y="5320567"/>
                  <a:pt x="943897" y="5339082"/>
                </a:cubicBezTo>
                <a:cubicBezTo>
                  <a:pt x="995814" y="5376839"/>
                  <a:pt x="1060229" y="5418994"/>
                  <a:pt x="1120878" y="5442321"/>
                </a:cubicBezTo>
                <a:cubicBezTo>
                  <a:pt x="1154283" y="5455169"/>
                  <a:pt x="1189910" y="5461293"/>
                  <a:pt x="1224117" y="5471818"/>
                </a:cubicBezTo>
                <a:cubicBezTo>
                  <a:pt x="1253834" y="5480962"/>
                  <a:pt x="1283110" y="5491483"/>
                  <a:pt x="1312607" y="5501315"/>
                </a:cubicBezTo>
                <a:cubicBezTo>
                  <a:pt x="1342104" y="5525896"/>
                  <a:pt x="1369642" y="5553038"/>
                  <a:pt x="1401097" y="5575057"/>
                </a:cubicBezTo>
                <a:cubicBezTo>
                  <a:pt x="1419108" y="5587665"/>
                  <a:pt x="1441502" y="5592813"/>
                  <a:pt x="1460091" y="5604553"/>
                </a:cubicBezTo>
                <a:cubicBezTo>
                  <a:pt x="1535024" y="5651879"/>
                  <a:pt x="1607575" y="5702876"/>
                  <a:pt x="1681317" y="5752037"/>
                </a:cubicBezTo>
                <a:lnTo>
                  <a:pt x="1681317" y="5752037"/>
                </a:lnTo>
                <a:cubicBezTo>
                  <a:pt x="2004554" y="6042953"/>
                  <a:pt x="1656677" y="5746875"/>
                  <a:pt x="1976284" y="5973263"/>
                </a:cubicBezTo>
                <a:cubicBezTo>
                  <a:pt x="2047710" y="6023856"/>
                  <a:pt x="2111336" y="6084902"/>
                  <a:pt x="2182762" y="6135495"/>
                </a:cubicBezTo>
                <a:cubicBezTo>
                  <a:pt x="2221055" y="6162619"/>
                  <a:pt x="2391631" y="6262764"/>
                  <a:pt x="2448233" y="6282979"/>
                </a:cubicBezTo>
                <a:cubicBezTo>
                  <a:pt x="2476394" y="6293037"/>
                  <a:pt x="2507226" y="6292812"/>
                  <a:pt x="2536723" y="6297728"/>
                </a:cubicBezTo>
                <a:cubicBezTo>
                  <a:pt x="2566220" y="6322308"/>
                  <a:pt x="2599385" y="6343058"/>
                  <a:pt x="2625213" y="6371469"/>
                </a:cubicBezTo>
                <a:cubicBezTo>
                  <a:pt x="2649060" y="6397701"/>
                  <a:pt x="2665174" y="6430051"/>
                  <a:pt x="2684207" y="6459960"/>
                </a:cubicBezTo>
                <a:cubicBezTo>
                  <a:pt x="2699597" y="6484144"/>
                  <a:pt x="2706266" y="6515550"/>
                  <a:pt x="2728452" y="6533702"/>
                </a:cubicBezTo>
                <a:cubicBezTo>
                  <a:pt x="2773786" y="6570794"/>
                  <a:pt x="2835327" y="6588991"/>
                  <a:pt x="2890684" y="6607444"/>
                </a:cubicBezTo>
                <a:cubicBezTo>
                  <a:pt x="3023488" y="6541042"/>
                  <a:pt x="2867682" y="6630446"/>
                  <a:pt x="3023420" y="6474708"/>
                </a:cubicBezTo>
                <a:cubicBezTo>
                  <a:pt x="3043690" y="6454438"/>
                  <a:pt x="3074229" y="6447662"/>
                  <a:pt x="3097162" y="6430463"/>
                </a:cubicBezTo>
                <a:cubicBezTo>
                  <a:pt x="3113848" y="6417949"/>
                  <a:pt x="3125710" y="6399953"/>
                  <a:pt x="3141407" y="6386218"/>
                </a:cubicBezTo>
                <a:cubicBezTo>
                  <a:pt x="3165097" y="6365489"/>
                  <a:pt x="3190568" y="6346889"/>
                  <a:pt x="3215149" y="6327224"/>
                </a:cubicBezTo>
                <a:cubicBezTo>
                  <a:pt x="3220065" y="6312476"/>
                  <a:pt x="3221274" y="6295914"/>
                  <a:pt x="3229897" y="6282979"/>
                </a:cubicBezTo>
                <a:cubicBezTo>
                  <a:pt x="3268546" y="6225006"/>
                  <a:pt x="3277773" y="6246145"/>
                  <a:pt x="3333136" y="6209237"/>
                </a:cubicBezTo>
                <a:cubicBezTo>
                  <a:pt x="3359328" y="6191776"/>
                  <a:pt x="3382297" y="6169908"/>
                  <a:pt x="3406878" y="6150244"/>
                </a:cubicBezTo>
                <a:cubicBezTo>
                  <a:pt x="3505201" y="6155160"/>
                  <a:pt x="3603714" y="6157142"/>
                  <a:pt x="3701846" y="6164992"/>
                </a:cubicBezTo>
                <a:cubicBezTo>
                  <a:pt x="3726834" y="6166991"/>
                  <a:pt x="3753167" y="6168529"/>
                  <a:pt x="3775588" y="6179740"/>
                </a:cubicBezTo>
                <a:cubicBezTo>
                  <a:pt x="3803743" y="6193818"/>
                  <a:pt x="3823137" y="6221273"/>
                  <a:pt x="3849329" y="6238734"/>
                </a:cubicBezTo>
                <a:cubicBezTo>
                  <a:pt x="3867622" y="6250930"/>
                  <a:pt x="3889234" y="6257323"/>
                  <a:pt x="3908323" y="6268231"/>
                </a:cubicBezTo>
                <a:cubicBezTo>
                  <a:pt x="3923713" y="6277025"/>
                  <a:pt x="3935971" y="6291504"/>
                  <a:pt x="3952568" y="6297728"/>
                </a:cubicBezTo>
                <a:cubicBezTo>
                  <a:pt x="4001330" y="6316014"/>
                  <a:pt x="4170797" y="6325611"/>
                  <a:pt x="4188542" y="6327224"/>
                </a:cubicBezTo>
                <a:cubicBezTo>
                  <a:pt x="4225961" y="6304773"/>
                  <a:pt x="4278963" y="6270408"/>
                  <a:pt x="4321278" y="6253482"/>
                </a:cubicBezTo>
                <a:cubicBezTo>
                  <a:pt x="4350146" y="6241935"/>
                  <a:pt x="4379020" y="6228598"/>
                  <a:pt x="4409768" y="6223986"/>
                </a:cubicBezTo>
                <a:cubicBezTo>
                  <a:pt x="4539065" y="6204592"/>
                  <a:pt x="4604289" y="6220088"/>
                  <a:pt x="4719484" y="6194489"/>
                </a:cubicBezTo>
                <a:cubicBezTo>
                  <a:pt x="4774202" y="6182330"/>
                  <a:pt x="4826601" y="6160451"/>
                  <a:pt x="4881717" y="6150244"/>
                </a:cubicBezTo>
                <a:cubicBezTo>
                  <a:pt x="4959662" y="6135810"/>
                  <a:pt x="5039561" y="6134141"/>
                  <a:pt x="5117691" y="6120747"/>
                </a:cubicBezTo>
                <a:cubicBezTo>
                  <a:pt x="5211772" y="6104619"/>
                  <a:pt x="5304504" y="6081418"/>
                  <a:pt x="5397910" y="6061753"/>
                </a:cubicBezTo>
                <a:cubicBezTo>
                  <a:pt x="5518866" y="6070393"/>
                  <a:pt x="5596633" y="6071069"/>
                  <a:pt x="5707626" y="6091250"/>
                </a:cubicBezTo>
                <a:cubicBezTo>
                  <a:pt x="5727569" y="6094876"/>
                  <a:pt x="5747641" y="6098882"/>
                  <a:pt x="5766620" y="6105999"/>
                </a:cubicBezTo>
                <a:cubicBezTo>
                  <a:pt x="5787206" y="6113719"/>
                  <a:pt x="5804116" y="6130888"/>
                  <a:pt x="5825613" y="6135495"/>
                </a:cubicBezTo>
                <a:cubicBezTo>
                  <a:pt x="5942573" y="6160558"/>
                  <a:pt x="6179575" y="6194489"/>
                  <a:pt x="6179575" y="6194489"/>
                </a:cubicBezTo>
                <a:cubicBezTo>
                  <a:pt x="6430297" y="6169908"/>
                  <a:pt x="6683572" y="6164078"/>
                  <a:pt x="6931742" y="6120747"/>
                </a:cubicBezTo>
                <a:cubicBezTo>
                  <a:pt x="6996716" y="6109402"/>
                  <a:pt x="7044121" y="6045557"/>
                  <a:pt x="7108723" y="6032257"/>
                </a:cubicBezTo>
                <a:cubicBezTo>
                  <a:pt x="7214766" y="6010425"/>
                  <a:pt x="7325033" y="6022424"/>
                  <a:pt x="7433188" y="6017508"/>
                </a:cubicBezTo>
                <a:cubicBezTo>
                  <a:pt x="7467601" y="6012592"/>
                  <a:pt x="7503130" y="6012749"/>
                  <a:pt x="7536426" y="6002760"/>
                </a:cubicBezTo>
                <a:cubicBezTo>
                  <a:pt x="7602012" y="5983084"/>
                  <a:pt x="7664041" y="5953061"/>
                  <a:pt x="7728155" y="5929018"/>
                </a:cubicBezTo>
                <a:cubicBezTo>
                  <a:pt x="7742711" y="5923559"/>
                  <a:pt x="7758194" y="5920583"/>
                  <a:pt x="7772400" y="5914269"/>
                </a:cubicBezTo>
                <a:cubicBezTo>
                  <a:pt x="7845774" y="5881658"/>
                  <a:pt x="7868039" y="5865735"/>
                  <a:pt x="7934633" y="5825779"/>
                </a:cubicBezTo>
                <a:cubicBezTo>
                  <a:pt x="7944465" y="5811031"/>
                  <a:pt x="7951595" y="5794068"/>
                  <a:pt x="7964129" y="5781534"/>
                </a:cubicBezTo>
                <a:cubicBezTo>
                  <a:pt x="7976663" y="5769000"/>
                  <a:pt x="7997302" y="5765878"/>
                  <a:pt x="8008375" y="5752037"/>
                </a:cubicBezTo>
                <a:cubicBezTo>
                  <a:pt x="8018087" y="5739898"/>
                  <a:pt x="8017664" y="5722348"/>
                  <a:pt x="8023123" y="5707792"/>
                </a:cubicBezTo>
                <a:cubicBezTo>
                  <a:pt x="8032419" y="5683003"/>
                  <a:pt x="8042788" y="5658631"/>
                  <a:pt x="8052620" y="5634050"/>
                </a:cubicBezTo>
                <a:cubicBezTo>
                  <a:pt x="8086450" y="5295738"/>
                  <a:pt x="8040205" y="5620577"/>
                  <a:pt x="8096865" y="5412824"/>
                </a:cubicBezTo>
                <a:cubicBezTo>
                  <a:pt x="8128829" y="5295623"/>
                  <a:pt x="8094535" y="5359657"/>
                  <a:pt x="8126362" y="5280089"/>
                </a:cubicBezTo>
                <a:cubicBezTo>
                  <a:pt x="8169761" y="5171592"/>
                  <a:pt x="8226994" y="5067983"/>
                  <a:pt x="8259097" y="4955624"/>
                </a:cubicBezTo>
                <a:cubicBezTo>
                  <a:pt x="8291051" y="4843786"/>
                  <a:pt x="8282685" y="4856619"/>
                  <a:pt x="8332839" y="4749147"/>
                </a:cubicBezTo>
                <a:cubicBezTo>
                  <a:pt x="8351434" y="4709301"/>
                  <a:pt x="8369677" y="4669141"/>
                  <a:pt x="8391833" y="4631160"/>
                </a:cubicBezTo>
                <a:cubicBezTo>
                  <a:pt x="8404219" y="4609928"/>
                  <a:pt x="8425085" y="4594152"/>
                  <a:pt x="8436078" y="4572166"/>
                </a:cubicBezTo>
                <a:cubicBezTo>
                  <a:pt x="8480823" y="4482676"/>
                  <a:pt x="8534014" y="4328651"/>
                  <a:pt x="8568813" y="4232953"/>
                </a:cubicBezTo>
                <a:cubicBezTo>
                  <a:pt x="8578645" y="4169043"/>
                  <a:pt x="8580065" y="4103258"/>
                  <a:pt x="8598310" y="4041224"/>
                </a:cubicBezTo>
                <a:cubicBezTo>
                  <a:pt x="8605246" y="4017642"/>
                  <a:pt x="8631562" y="4004216"/>
                  <a:pt x="8642555" y="3982231"/>
                </a:cubicBezTo>
                <a:cubicBezTo>
                  <a:pt x="8661339" y="3944662"/>
                  <a:pt x="8670254" y="3902851"/>
                  <a:pt x="8686800" y="3864244"/>
                </a:cubicBezTo>
                <a:cubicBezTo>
                  <a:pt x="8699791" y="3833932"/>
                  <a:pt x="8716297" y="3805250"/>
                  <a:pt x="8731046" y="3775753"/>
                </a:cubicBezTo>
                <a:cubicBezTo>
                  <a:pt x="8740878" y="3721676"/>
                  <a:pt x="8749219" y="3667306"/>
                  <a:pt x="8760542" y="3613521"/>
                </a:cubicBezTo>
                <a:cubicBezTo>
                  <a:pt x="8788554" y="3480464"/>
                  <a:pt x="8849033" y="3215315"/>
                  <a:pt x="8849033" y="3215315"/>
                </a:cubicBezTo>
                <a:cubicBezTo>
                  <a:pt x="8844117" y="3151405"/>
                  <a:pt x="8850800" y="3085520"/>
                  <a:pt x="8834284" y="3023586"/>
                </a:cubicBezTo>
                <a:cubicBezTo>
                  <a:pt x="8829717" y="3006459"/>
                  <a:pt x="8805429" y="3002883"/>
                  <a:pt x="8790039" y="2994089"/>
                </a:cubicBezTo>
                <a:cubicBezTo>
                  <a:pt x="8720809" y="2954528"/>
                  <a:pt x="8735499" y="2976744"/>
                  <a:pt x="8672052" y="2920347"/>
                </a:cubicBezTo>
                <a:cubicBezTo>
                  <a:pt x="8646070" y="2897252"/>
                  <a:pt x="8624032" y="2869989"/>
                  <a:pt x="8598310" y="2846605"/>
                </a:cubicBezTo>
                <a:cubicBezTo>
                  <a:pt x="8547973" y="2800844"/>
                  <a:pt x="8443332" y="2719778"/>
                  <a:pt x="8391833" y="2684373"/>
                </a:cubicBezTo>
                <a:cubicBezTo>
                  <a:pt x="8353615" y="2658098"/>
                  <a:pt x="8313175" y="2635212"/>
                  <a:pt x="8273846" y="2610631"/>
                </a:cubicBezTo>
                <a:cubicBezTo>
                  <a:pt x="8224685" y="2625379"/>
                  <a:pt x="8176549" y="2665630"/>
                  <a:pt x="8126362" y="2654876"/>
                </a:cubicBezTo>
                <a:cubicBezTo>
                  <a:pt x="8029623" y="2634146"/>
                  <a:pt x="7860891" y="2522140"/>
                  <a:pt x="7860891" y="2522140"/>
                </a:cubicBezTo>
                <a:cubicBezTo>
                  <a:pt x="7821562" y="2463147"/>
                  <a:pt x="7785805" y="2401609"/>
                  <a:pt x="7742904" y="2345160"/>
                </a:cubicBezTo>
                <a:cubicBezTo>
                  <a:pt x="7692247" y="2278506"/>
                  <a:pt x="7627110" y="2223089"/>
                  <a:pt x="7580671" y="2153431"/>
                </a:cubicBezTo>
                <a:cubicBezTo>
                  <a:pt x="7566766" y="2132574"/>
                  <a:pt x="7574725" y="2103160"/>
                  <a:pt x="7565923" y="2079689"/>
                </a:cubicBezTo>
                <a:cubicBezTo>
                  <a:pt x="7559699" y="2063092"/>
                  <a:pt x="7546258" y="2050192"/>
                  <a:pt x="7536426" y="2035444"/>
                </a:cubicBezTo>
                <a:cubicBezTo>
                  <a:pt x="7526594" y="1996115"/>
                  <a:pt x="7510599" y="1957830"/>
                  <a:pt x="7506929" y="1917457"/>
                </a:cubicBezTo>
                <a:cubicBezTo>
                  <a:pt x="7500376" y="1845370"/>
                  <a:pt x="7568588" y="1896992"/>
                  <a:pt x="7492181" y="1814218"/>
                </a:cubicBezTo>
                <a:cubicBezTo>
                  <a:pt x="7440799" y="1758554"/>
                  <a:pt x="7214614" y="1579976"/>
                  <a:pt x="7182465" y="1519250"/>
                </a:cubicBezTo>
                <a:cubicBezTo>
                  <a:pt x="7138220" y="1435676"/>
                  <a:pt x="7103128" y="1346572"/>
                  <a:pt x="7049729" y="1268528"/>
                </a:cubicBezTo>
                <a:cubicBezTo>
                  <a:pt x="7037314" y="1250383"/>
                  <a:pt x="7008090" y="1252529"/>
                  <a:pt x="6990736" y="1239031"/>
                </a:cubicBezTo>
                <a:cubicBezTo>
                  <a:pt x="6963296" y="1217689"/>
                  <a:pt x="6949270" y="1178199"/>
                  <a:pt x="6916994" y="1165289"/>
                </a:cubicBezTo>
                <a:cubicBezTo>
                  <a:pt x="6871121" y="1146940"/>
                  <a:pt x="6818671" y="1155456"/>
                  <a:pt x="6769510" y="1150540"/>
                </a:cubicBezTo>
                <a:lnTo>
                  <a:pt x="6622026" y="1106295"/>
                </a:lnTo>
                <a:cubicBezTo>
                  <a:pt x="6607167" y="1101723"/>
                  <a:pt x="6591371" y="1099097"/>
                  <a:pt x="6577781" y="1091547"/>
                </a:cubicBezTo>
                <a:cubicBezTo>
                  <a:pt x="6546792" y="1074331"/>
                  <a:pt x="6518788" y="1052218"/>
                  <a:pt x="6489291" y="1032553"/>
                </a:cubicBezTo>
                <a:cubicBezTo>
                  <a:pt x="6449962" y="1052218"/>
                  <a:pt x="6415275" y="1091547"/>
                  <a:pt x="6371304" y="1091547"/>
                </a:cubicBezTo>
                <a:cubicBezTo>
                  <a:pt x="6278961" y="1091547"/>
                  <a:pt x="6307510" y="998256"/>
                  <a:pt x="6268065" y="958811"/>
                </a:cubicBezTo>
                <a:cubicBezTo>
                  <a:pt x="6253732" y="944478"/>
                  <a:pt x="6228736" y="948979"/>
                  <a:pt x="6209071" y="944063"/>
                </a:cubicBezTo>
                <a:cubicBezTo>
                  <a:pt x="6130413" y="752334"/>
                  <a:pt x="6052803" y="560172"/>
                  <a:pt x="5973097" y="368876"/>
                </a:cubicBezTo>
                <a:cubicBezTo>
                  <a:pt x="5912860" y="224307"/>
                  <a:pt x="5945228" y="267264"/>
                  <a:pt x="5869859" y="191895"/>
                </a:cubicBezTo>
                <a:cubicBezTo>
                  <a:pt x="5856102" y="157503"/>
                  <a:pt x="5824284" y="57286"/>
                  <a:pt x="5781368" y="44411"/>
                </a:cubicBezTo>
                <a:cubicBezTo>
                  <a:pt x="5751587" y="35477"/>
                  <a:pt x="5722875" y="65727"/>
                  <a:pt x="5692878" y="73908"/>
                </a:cubicBezTo>
                <a:cubicBezTo>
                  <a:pt x="5668694" y="80504"/>
                  <a:pt x="5643862" y="84536"/>
                  <a:pt x="5619136" y="88657"/>
                </a:cubicBezTo>
                <a:cubicBezTo>
                  <a:pt x="5474118" y="112827"/>
                  <a:pt x="5451622" y="107186"/>
                  <a:pt x="5265175" y="118153"/>
                </a:cubicBezTo>
                <a:cubicBezTo>
                  <a:pt x="5230762" y="132902"/>
                  <a:pt x="5199334" y="160618"/>
                  <a:pt x="5161936" y="162399"/>
                </a:cubicBezTo>
                <a:cubicBezTo>
                  <a:pt x="5092490" y="165706"/>
                  <a:pt x="5024399" y="141894"/>
                  <a:pt x="4955459" y="132902"/>
                </a:cubicBezTo>
                <a:cubicBezTo>
                  <a:pt x="4911315" y="127144"/>
                  <a:pt x="4866968" y="123069"/>
                  <a:pt x="4822723" y="118153"/>
                </a:cubicBezTo>
                <a:cubicBezTo>
                  <a:pt x="4793226" y="108321"/>
                  <a:pt x="4764230" y="96838"/>
                  <a:pt x="4734233" y="88657"/>
                </a:cubicBezTo>
                <a:cubicBezTo>
                  <a:pt x="4604747" y="53343"/>
                  <a:pt x="4288488" y="46352"/>
                  <a:pt x="4262284" y="44411"/>
                </a:cubicBezTo>
                <a:cubicBezTo>
                  <a:pt x="4242751" y="37900"/>
                  <a:pt x="4175828" y="14336"/>
                  <a:pt x="4159046" y="14915"/>
                </a:cubicBezTo>
                <a:cubicBezTo>
                  <a:pt x="3925081" y="22983"/>
                  <a:pt x="3864632" y="33797"/>
                  <a:pt x="3687097" y="59160"/>
                </a:cubicBezTo>
                <a:cubicBezTo>
                  <a:pt x="3505200" y="54244"/>
                  <a:pt x="3323016" y="55762"/>
                  <a:pt x="3141407" y="44411"/>
                </a:cubicBezTo>
                <a:cubicBezTo>
                  <a:pt x="2545957" y="7195"/>
                  <a:pt x="2934457" y="-17222"/>
                  <a:pt x="2580968" y="14915"/>
                </a:cubicBezTo>
                <a:cubicBezTo>
                  <a:pt x="2560539" y="19001"/>
                  <a:pt x="2488490" y="30239"/>
                  <a:pt x="2462981" y="44411"/>
                </a:cubicBezTo>
                <a:cubicBezTo>
                  <a:pt x="2310843" y="128932"/>
                  <a:pt x="2430361" y="84782"/>
                  <a:pt x="2330246" y="118153"/>
                </a:cubicBezTo>
                <a:cubicBezTo>
                  <a:pt x="2315497" y="127985"/>
                  <a:pt x="2302198" y="140451"/>
                  <a:pt x="2286000" y="147650"/>
                </a:cubicBezTo>
                <a:cubicBezTo>
                  <a:pt x="2198850" y="186383"/>
                  <a:pt x="2166025" y="180645"/>
                  <a:pt x="2064775" y="191895"/>
                </a:cubicBezTo>
                <a:cubicBezTo>
                  <a:pt x="1995119" y="209310"/>
                  <a:pt x="2003277" y="191407"/>
                  <a:pt x="1976284" y="265637"/>
                </a:cubicBezTo>
                <a:cubicBezTo>
                  <a:pt x="1964053" y="299272"/>
                  <a:pt x="1946788" y="368876"/>
                  <a:pt x="1946788" y="368876"/>
                </a:cubicBezTo>
              </a:path>
            </a:pathLst>
          </a:cu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9461"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38313"/>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81113"/>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2940051"/>
            <a:ext cx="108902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4" y="3448051"/>
            <a:ext cx="1119187"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425" y="4938713"/>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200" y="4679950"/>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138" y="1604963"/>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3881438"/>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44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6000" dirty="0"/>
              <a:t>Assessment:</a:t>
            </a:r>
          </a:p>
        </p:txBody>
      </p:sp>
      <p:sp>
        <p:nvSpPr>
          <p:cNvPr id="77827" name="Rectangle 3"/>
          <p:cNvSpPr>
            <a:spLocks noGrp="1" noChangeArrowheads="1"/>
          </p:cNvSpPr>
          <p:nvPr>
            <p:ph idx="1"/>
          </p:nvPr>
        </p:nvSpPr>
        <p:spPr/>
        <p:txBody>
          <a:bodyPr>
            <a:normAutofit lnSpcReduction="10000"/>
          </a:bodyPr>
          <a:lstStyle/>
          <a:p>
            <a:pPr>
              <a:buFontTx/>
              <a:buNone/>
            </a:pPr>
            <a:r>
              <a:rPr lang="en-US" altLang="en-US" dirty="0"/>
              <a:t>	If we were to observe twenty people buying items at an outdoor Farmers market, what could we conclude about their gains and losses?</a:t>
            </a:r>
          </a:p>
          <a:p>
            <a:pPr>
              <a:buFontTx/>
              <a:buNone/>
            </a:pPr>
            <a:br>
              <a:rPr lang="en-US" altLang="en-US" dirty="0"/>
            </a:br>
            <a:r>
              <a:rPr lang="en-US" altLang="en-US" dirty="0"/>
              <a:t>What could we conclude about their wealth?</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056189"/>
            <a:ext cx="914400" cy="7143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9"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664" y="2570163"/>
            <a:ext cx="1074737" cy="838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Freeform 3"/>
          <p:cNvSpPr/>
          <p:nvPr/>
        </p:nvSpPr>
        <p:spPr>
          <a:xfrm>
            <a:off x="1922464" y="161926"/>
            <a:ext cx="8848725" cy="6607175"/>
          </a:xfrm>
          <a:custGeom>
            <a:avLst/>
            <a:gdLst>
              <a:gd name="connsiteX0" fmla="*/ 2005781 w 8849033"/>
              <a:gd name="connsiteY0" fmla="*/ 250889 h 6607444"/>
              <a:gd name="connsiteX1" fmla="*/ 1769807 w 8849033"/>
              <a:gd name="connsiteY1" fmla="*/ 309882 h 6607444"/>
              <a:gd name="connsiteX2" fmla="*/ 1651820 w 8849033"/>
              <a:gd name="connsiteY2" fmla="*/ 368876 h 6607444"/>
              <a:gd name="connsiteX3" fmla="*/ 1489588 w 8849033"/>
              <a:gd name="connsiteY3" fmla="*/ 398373 h 6607444"/>
              <a:gd name="connsiteX4" fmla="*/ 1312607 w 8849033"/>
              <a:gd name="connsiteY4" fmla="*/ 472115 h 6607444"/>
              <a:gd name="connsiteX5" fmla="*/ 929149 w 8849033"/>
              <a:gd name="connsiteY5" fmla="*/ 693340 h 6607444"/>
              <a:gd name="connsiteX6" fmla="*/ 560439 w 8849033"/>
              <a:gd name="connsiteY6" fmla="*/ 885069 h 6607444"/>
              <a:gd name="connsiteX7" fmla="*/ 383459 w 8849033"/>
              <a:gd name="connsiteY7" fmla="*/ 1032553 h 6607444"/>
              <a:gd name="connsiteX8" fmla="*/ 324465 w 8849033"/>
              <a:gd name="connsiteY8" fmla="*/ 1135792 h 6607444"/>
              <a:gd name="connsiteX9" fmla="*/ 294968 w 8849033"/>
              <a:gd name="connsiteY9" fmla="*/ 1209534 h 6607444"/>
              <a:gd name="connsiteX10" fmla="*/ 191729 w 8849033"/>
              <a:gd name="connsiteY10" fmla="*/ 1371766 h 6607444"/>
              <a:gd name="connsiteX11" fmla="*/ 162233 w 8849033"/>
              <a:gd name="connsiteY11" fmla="*/ 1563495 h 6607444"/>
              <a:gd name="connsiteX12" fmla="*/ 309717 w 8849033"/>
              <a:gd name="connsiteY12" fmla="*/ 1651986 h 6607444"/>
              <a:gd name="connsiteX13" fmla="*/ 412955 w 8849033"/>
              <a:gd name="connsiteY13" fmla="*/ 1681482 h 6607444"/>
              <a:gd name="connsiteX14" fmla="*/ 648929 w 8849033"/>
              <a:gd name="connsiteY14" fmla="*/ 1873211 h 6607444"/>
              <a:gd name="connsiteX15" fmla="*/ 796413 w 8849033"/>
              <a:gd name="connsiteY15" fmla="*/ 1991199 h 6607444"/>
              <a:gd name="connsiteX16" fmla="*/ 825910 w 8849033"/>
              <a:gd name="connsiteY16" fmla="*/ 2050192 h 6607444"/>
              <a:gd name="connsiteX17" fmla="*/ 840659 w 8849033"/>
              <a:gd name="connsiteY17" fmla="*/ 2123934 h 6607444"/>
              <a:gd name="connsiteX18" fmla="*/ 855407 w 8849033"/>
              <a:gd name="connsiteY18" fmla="*/ 2168179 h 6607444"/>
              <a:gd name="connsiteX19" fmla="*/ 825910 w 8849033"/>
              <a:gd name="connsiteY19" fmla="*/ 2241921 h 6607444"/>
              <a:gd name="connsiteX20" fmla="*/ 796413 w 8849033"/>
              <a:gd name="connsiteY20" fmla="*/ 2389405 h 6607444"/>
              <a:gd name="connsiteX21" fmla="*/ 766917 w 8849033"/>
              <a:gd name="connsiteY21" fmla="*/ 2433650 h 6607444"/>
              <a:gd name="connsiteX22" fmla="*/ 737420 w 8849033"/>
              <a:gd name="connsiteY22" fmla="*/ 2492644 h 6607444"/>
              <a:gd name="connsiteX23" fmla="*/ 722671 w 8849033"/>
              <a:gd name="connsiteY23" fmla="*/ 2551637 h 6607444"/>
              <a:gd name="connsiteX24" fmla="*/ 663678 w 8849033"/>
              <a:gd name="connsiteY24" fmla="*/ 2640128 h 6607444"/>
              <a:gd name="connsiteX25" fmla="*/ 619433 w 8849033"/>
              <a:gd name="connsiteY25" fmla="*/ 2713869 h 6607444"/>
              <a:gd name="connsiteX26" fmla="*/ 575188 w 8849033"/>
              <a:gd name="connsiteY26" fmla="*/ 2772863 h 6607444"/>
              <a:gd name="connsiteX27" fmla="*/ 530942 w 8849033"/>
              <a:gd name="connsiteY27" fmla="*/ 2905599 h 6607444"/>
              <a:gd name="connsiteX28" fmla="*/ 516194 w 8849033"/>
              <a:gd name="connsiteY28" fmla="*/ 2979340 h 6607444"/>
              <a:gd name="connsiteX29" fmla="*/ 442452 w 8849033"/>
              <a:gd name="connsiteY29" fmla="*/ 3067831 h 6607444"/>
              <a:gd name="connsiteX30" fmla="*/ 383459 w 8849033"/>
              <a:gd name="connsiteY30" fmla="*/ 3171069 h 6607444"/>
              <a:gd name="connsiteX31" fmla="*/ 309717 w 8849033"/>
              <a:gd name="connsiteY31" fmla="*/ 3259560 h 6607444"/>
              <a:gd name="connsiteX32" fmla="*/ 176981 w 8849033"/>
              <a:gd name="connsiteY32" fmla="*/ 3451289 h 6607444"/>
              <a:gd name="connsiteX33" fmla="*/ 58994 w 8849033"/>
              <a:gd name="connsiteY33" fmla="*/ 3539779 h 6607444"/>
              <a:gd name="connsiteX34" fmla="*/ 29497 w 8849033"/>
              <a:gd name="connsiteY34" fmla="*/ 3598773 h 6607444"/>
              <a:gd name="connsiteX35" fmla="*/ 14749 w 8849033"/>
              <a:gd name="connsiteY35" fmla="*/ 3731508 h 6607444"/>
              <a:gd name="connsiteX36" fmla="*/ 0 w 8849033"/>
              <a:gd name="connsiteY36" fmla="*/ 3790502 h 6607444"/>
              <a:gd name="connsiteX37" fmla="*/ 14749 w 8849033"/>
              <a:gd name="connsiteY37" fmla="*/ 4041224 h 6607444"/>
              <a:gd name="connsiteX38" fmla="*/ 58994 w 8849033"/>
              <a:gd name="connsiteY38" fmla="*/ 4085469 h 6607444"/>
              <a:gd name="connsiteX39" fmla="*/ 147484 w 8849033"/>
              <a:gd name="connsiteY39" fmla="*/ 4129715 h 6607444"/>
              <a:gd name="connsiteX40" fmla="*/ 191729 w 8849033"/>
              <a:gd name="connsiteY40" fmla="*/ 4159211 h 6607444"/>
              <a:gd name="connsiteX41" fmla="*/ 309717 w 8849033"/>
              <a:gd name="connsiteY41" fmla="*/ 4203457 h 6607444"/>
              <a:gd name="connsiteX42" fmla="*/ 368710 w 8849033"/>
              <a:gd name="connsiteY42" fmla="*/ 4262450 h 6607444"/>
              <a:gd name="connsiteX43" fmla="*/ 398207 w 8849033"/>
              <a:gd name="connsiteY43" fmla="*/ 4409934 h 6607444"/>
              <a:gd name="connsiteX44" fmla="*/ 412955 w 8849033"/>
              <a:gd name="connsiteY44" fmla="*/ 4660657 h 6607444"/>
              <a:gd name="connsiteX45" fmla="*/ 427704 w 8849033"/>
              <a:gd name="connsiteY45" fmla="*/ 4719650 h 6607444"/>
              <a:gd name="connsiteX46" fmla="*/ 457200 w 8849033"/>
              <a:gd name="connsiteY46" fmla="*/ 4763895 h 6607444"/>
              <a:gd name="connsiteX47" fmla="*/ 471949 w 8849033"/>
              <a:gd name="connsiteY47" fmla="*/ 4808140 h 6607444"/>
              <a:gd name="connsiteX48" fmla="*/ 516194 w 8849033"/>
              <a:gd name="connsiteY48" fmla="*/ 4837637 h 6607444"/>
              <a:gd name="connsiteX49" fmla="*/ 604684 w 8849033"/>
              <a:gd name="connsiteY49" fmla="*/ 4940876 h 6607444"/>
              <a:gd name="connsiteX50" fmla="*/ 663678 w 8849033"/>
              <a:gd name="connsiteY50" fmla="*/ 5058863 h 6607444"/>
              <a:gd name="connsiteX51" fmla="*/ 707923 w 8849033"/>
              <a:gd name="connsiteY51" fmla="*/ 5088360 h 6607444"/>
              <a:gd name="connsiteX52" fmla="*/ 825910 w 8849033"/>
              <a:gd name="connsiteY52" fmla="*/ 5221095 h 6607444"/>
              <a:gd name="connsiteX53" fmla="*/ 870155 w 8849033"/>
              <a:gd name="connsiteY53" fmla="*/ 5280089 h 6607444"/>
              <a:gd name="connsiteX54" fmla="*/ 943897 w 8849033"/>
              <a:gd name="connsiteY54" fmla="*/ 5339082 h 6607444"/>
              <a:gd name="connsiteX55" fmla="*/ 1120878 w 8849033"/>
              <a:gd name="connsiteY55" fmla="*/ 5442321 h 6607444"/>
              <a:gd name="connsiteX56" fmla="*/ 1224117 w 8849033"/>
              <a:gd name="connsiteY56" fmla="*/ 5471818 h 6607444"/>
              <a:gd name="connsiteX57" fmla="*/ 1312607 w 8849033"/>
              <a:gd name="connsiteY57" fmla="*/ 5501315 h 6607444"/>
              <a:gd name="connsiteX58" fmla="*/ 1401097 w 8849033"/>
              <a:gd name="connsiteY58" fmla="*/ 5575057 h 6607444"/>
              <a:gd name="connsiteX59" fmla="*/ 1460091 w 8849033"/>
              <a:gd name="connsiteY59" fmla="*/ 5604553 h 6607444"/>
              <a:gd name="connsiteX60" fmla="*/ 1681317 w 8849033"/>
              <a:gd name="connsiteY60" fmla="*/ 5752037 h 6607444"/>
              <a:gd name="connsiteX61" fmla="*/ 1681317 w 8849033"/>
              <a:gd name="connsiteY61" fmla="*/ 5752037 h 6607444"/>
              <a:gd name="connsiteX62" fmla="*/ 1976284 w 8849033"/>
              <a:gd name="connsiteY62" fmla="*/ 5973263 h 6607444"/>
              <a:gd name="connsiteX63" fmla="*/ 2182762 w 8849033"/>
              <a:gd name="connsiteY63" fmla="*/ 6135495 h 6607444"/>
              <a:gd name="connsiteX64" fmla="*/ 2448233 w 8849033"/>
              <a:gd name="connsiteY64" fmla="*/ 6282979 h 6607444"/>
              <a:gd name="connsiteX65" fmla="*/ 2536723 w 8849033"/>
              <a:gd name="connsiteY65" fmla="*/ 6297728 h 6607444"/>
              <a:gd name="connsiteX66" fmla="*/ 2625213 w 8849033"/>
              <a:gd name="connsiteY66" fmla="*/ 6371469 h 6607444"/>
              <a:gd name="connsiteX67" fmla="*/ 2684207 w 8849033"/>
              <a:gd name="connsiteY67" fmla="*/ 6459960 h 6607444"/>
              <a:gd name="connsiteX68" fmla="*/ 2728452 w 8849033"/>
              <a:gd name="connsiteY68" fmla="*/ 6533702 h 6607444"/>
              <a:gd name="connsiteX69" fmla="*/ 2890684 w 8849033"/>
              <a:gd name="connsiteY69" fmla="*/ 6607444 h 6607444"/>
              <a:gd name="connsiteX70" fmla="*/ 3023420 w 8849033"/>
              <a:gd name="connsiteY70" fmla="*/ 6474708 h 6607444"/>
              <a:gd name="connsiteX71" fmla="*/ 3097162 w 8849033"/>
              <a:gd name="connsiteY71" fmla="*/ 6430463 h 6607444"/>
              <a:gd name="connsiteX72" fmla="*/ 3141407 w 8849033"/>
              <a:gd name="connsiteY72" fmla="*/ 6386218 h 6607444"/>
              <a:gd name="connsiteX73" fmla="*/ 3215149 w 8849033"/>
              <a:gd name="connsiteY73" fmla="*/ 6327224 h 6607444"/>
              <a:gd name="connsiteX74" fmla="*/ 3229897 w 8849033"/>
              <a:gd name="connsiteY74" fmla="*/ 6282979 h 6607444"/>
              <a:gd name="connsiteX75" fmla="*/ 3333136 w 8849033"/>
              <a:gd name="connsiteY75" fmla="*/ 6209237 h 6607444"/>
              <a:gd name="connsiteX76" fmla="*/ 3406878 w 8849033"/>
              <a:gd name="connsiteY76" fmla="*/ 6150244 h 6607444"/>
              <a:gd name="connsiteX77" fmla="*/ 3701846 w 8849033"/>
              <a:gd name="connsiteY77" fmla="*/ 6164992 h 6607444"/>
              <a:gd name="connsiteX78" fmla="*/ 3775588 w 8849033"/>
              <a:gd name="connsiteY78" fmla="*/ 6179740 h 6607444"/>
              <a:gd name="connsiteX79" fmla="*/ 3849329 w 8849033"/>
              <a:gd name="connsiteY79" fmla="*/ 6238734 h 6607444"/>
              <a:gd name="connsiteX80" fmla="*/ 3908323 w 8849033"/>
              <a:gd name="connsiteY80" fmla="*/ 6268231 h 6607444"/>
              <a:gd name="connsiteX81" fmla="*/ 3952568 w 8849033"/>
              <a:gd name="connsiteY81" fmla="*/ 6297728 h 6607444"/>
              <a:gd name="connsiteX82" fmla="*/ 4188542 w 8849033"/>
              <a:gd name="connsiteY82" fmla="*/ 6327224 h 6607444"/>
              <a:gd name="connsiteX83" fmla="*/ 4321278 w 8849033"/>
              <a:gd name="connsiteY83" fmla="*/ 6253482 h 6607444"/>
              <a:gd name="connsiteX84" fmla="*/ 4409768 w 8849033"/>
              <a:gd name="connsiteY84" fmla="*/ 6223986 h 6607444"/>
              <a:gd name="connsiteX85" fmla="*/ 4719484 w 8849033"/>
              <a:gd name="connsiteY85" fmla="*/ 6194489 h 6607444"/>
              <a:gd name="connsiteX86" fmla="*/ 4881717 w 8849033"/>
              <a:gd name="connsiteY86" fmla="*/ 6150244 h 6607444"/>
              <a:gd name="connsiteX87" fmla="*/ 5117691 w 8849033"/>
              <a:gd name="connsiteY87" fmla="*/ 6120747 h 6607444"/>
              <a:gd name="connsiteX88" fmla="*/ 5397910 w 8849033"/>
              <a:gd name="connsiteY88" fmla="*/ 6061753 h 6607444"/>
              <a:gd name="connsiteX89" fmla="*/ 5707626 w 8849033"/>
              <a:gd name="connsiteY89" fmla="*/ 6091250 h 6607444"/>
              <a:gd name="connsiteX90" fmla="*/ 5766620 w 8849033"/>
              <a:gd name="connsiteY90" fmla="*/ 6105999 h 6607444"/>
              <a:gd name="connsiteX91" fmla="*/ 5825613 w 8849033"/>
              <a:gd name="connsiteY91" fmla="*/ 6135495 h 6607444"/>
              <a:gd name="connsiteX92" fmla="*/ 6179575 w 8849033"/>
              <a:gd name="connsiteY92" fmla="*/ 6194489 h 6607444"/>
              <a:gd name="connsiteX93" fmla="*/ 6931742 w 8849033"/>
              <a:gd name="connsiteY93" fmla="*/ 6120747 h 6607444"/>
              <a:gd name="connsiteX94" fmla="*/ 7108723 w 8849033"/>
              <a:gd name="connsiteY94" fmla="*/ 6032257 h 6607444"/>
              <a:gd name="connsiteX95" fmla="*/ 7433188 w 8849033"/>
              <a:gd name="connsiteY95" fmla="*/ 6017508 h 6607444"/>
              <a:gd name="connsiteX96" fmla="*/ 7536426 w 8849033"/>
              <a:gd name="connsiteY96" fmla="*/ 6002760 h 6607444"/>
              <a:gd name="connsiteX97" fmla="*/ 7728155 w 8849033"/>
              <a:gd name="connsiteY97" fmla="*/ 5929018 h 6607444"/>
              <a:gd name="connsiteX98" fmla="*/ 7772400 w 8849033"/>
              <a:gd name="connsiteY98" fmla="*/ 5914269 h 6607444"/>
              <a:gd name="connsiteX99" fmla="*/ 7934633 w 8849033"/>
              <a:gd name="connsiteY99" fmla="*/ 5825779 h 6607444"/>
              <a:gd name="connsiteX100" fmla="*/ 7964129 w 8849033"/>
              <a:gd name="connsiteY100" fmla="*/ 5781534 h 6607444"/>
              <a:gd name="connsiteX101" fmla="*/ 8008375 w 8849033"/>
              <a:gd name="connsiteY101" fmla="*/ 5752037 h 6607444"/>
              <a:gd name="connsiteX102" fmla="*/ 8023123 w 8849033"/>
              <a:gd name="connsiteY102" fmla="*/ 5707792 h 6607444"/>
              <a:gd name="connsiteX103" fmla="*/ 8052620 w 8849033"/>
              <a:gd name="connsiteY103" fmla="*/ 5634050 h 6607444"/>
              <a:gd name="connsiteX104" fmla="*/ 8096865 w 8849033"/>
              <a:gd name="connsiteY104" fmla="*/ 5412824 h 6607444"/>
              <a:gd name="connsiteX105" fmla="*/ 8126362 w 8849033"/>
              <a:gd name="connsiteY105" fmla="*/ 5280089 h 6607444"/>
              <a:gd name="connsiteX106" fmla="*/ 8259097 w 8849033"/>
              <a:gd name="connsiteY106" fmla="*/ 4955624 h 6607444"/>
              <a:gd name="connsiteX107" fmla="*/ 8332839 w 8849033"/>
              <a:gd name="connsiteY107" fmla="*/ 4749147 h 6607444"/>
              <a:gd name="connsiteX108" fmla="*/ 8391833 w 8849033"/>
              <a:gd name="connsiteY108" fmla="*/ 4631160 h 6607444"/>
              <a:gd name="connsiteX109" fmla="*/ 8436078 w 8849033"/>
              <a:gd name="connsiteY109" fmla="*/ 4572166 h 6607444"/>
              <a:gd name="connsiteX110" fmla="*/ 8568813 w 8849033"/>
              <a:gd name="connsiteY110" fmla="*/ 4232953 h 6607444"/>
              <a:gd name="connsiteX111" fmla="*/ 8598310 w 8849033"/>
              <a:gd name="connsiteY111" fmla="*/ 4041224 h 6607444"/>
              <a:gd name="connsiteX112" fmla="*/ 8642555 w 8849033"/>
              <a:gd name="connsiteY112" fmla="*/ 3982231 h 6607444"/>
              <a:gd name="connsiteX113" fmla="*/ 8686800 w 8849033"/>
              <a:gd name="connsiteY113" fmla="*/ 3864244 h 6607444"/>
              <a:gd name="connsiteX114" fmla="*/ 8731046 w 8849033"/>
              <a:gd name="connsiteY114" fmla="*/ 3775753 h 6607444"/>
              <a:gd name="connsiteX115" fmla="*/ 8760542 w 8849033"/>
              <a:gd name="connsiteY115" fmla="*/ 3613521 h 6607444"/>
              <a:gd name="connsiteX116" fmla="*/ 8849033 w 8849033"/>
              <a:gd name="connsiteY116" fmla="*/ 3215315 h 6607444"/>
              <a:gd name="connsiteX117" fmla="*/ 8834284 w 8849033"/>
              <a:gd name="connsiteY117" fmla="*/ 3023586 h 6607444"/>
              <a:gd name="connsiteX118" fmla="*/ 8790039 w 8849033"/>
              <a:gd name="connsiteY118" fmla="*/ 2994089 h 6607444"/>
              <a:gd name="connsiteX119" fmla="*/ 8672052 w 8849033"/>
              <a:gd name="connsiteY119" fmla="*/ 2920347 h 6607444"/>
              <a:gd name="connsiteX120" fmla="*/ 8598310 w 8849033"/>
              <a:gd name="connsiteY120" fmla="*/ 2846605 h 6607444"/>
              <a:gd name="connsiteX121" fmla="*/ 8391833 w 8849033"/>
              <a:gd name="connsiteY121" fmla="*/ 2684373 h 6607444"/>
              <a:gd name="connsiteX122" fmla="*/ 8273846 w 8849033"/>
              <a:gd name="connsiteY122" fmla="*/ 2610631 h 6607444"/>
              <a:gd name="connsiteX123" fmla="*/ 8126362 w 8849033"/>
              <a:gd name="connsiteY123" fmla="*/ 2654876 h 6607444"/>
              <a:gd name="connsiteX124" fmla="*/ 7860891 w 8849033"/>
              <a:gd name="connsiteY124" fmla="*/ 2522140 h 6607444"/>
              <a:gd name="connsiteX125" fmla="*/ 7742904 w 8849033"/>
              <a:gd name="connsiteY125" fmla="*/ 2345160 h 6607444"/>
              <a:gd name="connsiteX126" fmla="*/ 7580671 w 8849033"/>
              <a:gd name="connsiteY126" fmla="*/ 2153431 h 6607444"/>
              <a:gd name="connsiteX127" fmla="*/ 7565923 w 8849033"/>
              <a:gd name="connsiteY127" fmla="*/ 2079689 h 6607444"/>
              <a:gd name="connsiteX128" fmla="*/ 7536426 w 8849033"/>
              <a:gd name="connsiteY128" fmla="*/ 2035444 h 6607444"/>
              <a:gd name="connsiteX129" fmla="*/ 7506929 w 8849033"/>
              <a:gd name="connsiteY129" fmla="*/ 1917457 h 6607444"/>
              <a:gd name="connsiteX130" fmla="*/ 7492181 w 8849033"/>
              <a:gd name="connsiteY130" fmla="*/ 1814218 h 6607444"/>
              <a:gd name="connsiteX131" fmla="*/ 7182465 w 8849033"/>
              <a:gd name="connsiteY131" fmla="*/ 1519250 h 6607444"/>
              <a:gd name="connsiteX132" fmla="*/ 7049729 w 8849033"/>
              <a:gd name="connsiteY132" fmla="*/ 1268528 h 6607444"/>
              <a:gd name="connsiteX133" fmla="*/ 6990736 w 8849033"/>
              <a:gd name="connsiteY133" fmla="*/ 1239031 h 6607444"/>
              <a:gd name="connsiteX134" fmla="*/ 6916994 w 8849033"/>
              <a:gd name="connsiteY134" fmla="*/ 1165289 h 6607444"/>
              <a:gd name="connsiteX135" fmla="*/ 6769510 w 8849033"/>
              <a:gd name="connsiteY135" fmla="*/ 1150540 h 6607444"/>
              <a:gd name="connsiteX136" fmla="*/ 6622026 w 8849033"/>
              <a:gd name="connsiteY136" fmla="*/ 1106295 h 6607444"/>
              <a:gd name="connsiteX137" fmla="*/ 6577781 w 8849033"/>
              <a:gd name="connsiteY137" fmla="*/ 1091547 h 6607444"/>
              <a:gd name="connsiteX138" fmla="*/ 6489291 w 8849033"/>
              <a:gd name="connsiteY138" fmla="*/ 1032553 h 6607444"/>
              <a:gd name="connsiteX139" fmla="*/ 6371304 w 8849033"/>
              <a:gd name="connsiteY139" fmla="*/ 1091547 h 6607444"/>
              <a:gd name="connsiteX140" fmla="*/ 6268065 w 8849033"/>
              <a:gd name="connsiteY140" fmla="*/ 958811 h 6607444"/>
              <a:gd name="connsiteX141" fmla="*/ 6209071 w 8849033"/>
              <a:gd name="connsiteY141" fmla="*/ 944063 h 6607444"/>
              <a:gd name="connsiteX142" fmla="*/ 5973097 w 8849033"/>
              <a:gd name="connsiteY142" fmla="*/ 368876 h 6607444"/>
              <a:gd name="connsiteX143" fmla="*/ 5869859 w 8849033"/>
              <a:gd name="connsiteY143" fmla="*/ 191895 h 6607444"/>
              <a:gd name="connsiteX144" fmla="*/ 5781368 w 8849033"/>
              <a:gd name="connsiteY144" fmla="*/ 44411 h 6607444"/>
              <a:gd name="connsiteX145" fmla="*/ 5692878 w 8849033"/>
              <a:gd name="connsiteY145" fmla="*/ 73908 h 6607444"/>
              <a:gd name="connsiteX146" fmla="*/ 5619136 w 8849033"/>
              <a:gd name="connsiteY146" fmla="*/ 88657 h 6607444"/>
              <a:gd name="connsiteX147" fmla="*/ 5265175 w 8849033"/>
              <a:gd name="connsiteY147" fmla="*/ 118153 h 6607444"/>
              <a:gd name="connsiteX148" fmla="*/ 5161936 w 8849033"/>
              <a:gd name="connsiteY148" fmla="*/ 162399 h 6607444"/>
              <a:gd name="connsiteX149" fmla="*/ 4955459 w 8849033"/>
              <a:gd name="connsiteY149" fmla="*/ 132902 h 6607444"/>
              <a:gd name="connsiteX150" fmla="*/ 4822723 w 8849033"/>
              <a:gd name="connsiteY150" fmla="*/ 118153 h 6607444"/>
              <a:gd name="connsiteX151" fmla="*/ 4734233 w 8849033"/>
              <a:gd name="connsiteY151" fmla="*/ 88657 h 6607444"/>
              <a:gd name="connsiteX152" fmla="*/ 4262284 w 8849033"/>
              <a:gd name="connsiteY152" fmla="*/ 44411 h 6607444"/>
              <a:gd name="connsiteX153" fmla="*/ 4159046 w 8849033"/>
              <a:gd name="connsiteY153" fmla="*/ 14915 h 6607444"/>
              <a:gd name="connsiteX154" fmla="*/ 3687097 w 8849033"/>
              <a:gd name="connsiteY154" fmla="*/ 59160 h 6607444"/>
              <a:gd name="connsiteX155" fmla="*/ 3141407 w 8849033"/>
              <a:gd name="connsiteY155" fmla="*/ 44411 h 6607444"/>
              <a:gd name="connsiteX156" fmla="*/ 2580968 w 8849033"/>
              <a:gd name="connsiteY156" fmla="*/ 14915 h 6607444"/>
              <a:gd name="connsiteX157" fmla="*/ 2462981 w 8849033"/>
              <a:gd name="connsiteY157" fmla="*/ 44411 h 6607444"/>
              <a:gd name="connsiteX158" fmla="*/ 2330246 w 8849033"/>
              <a:gd name="connsiteY158" fmla="*/ 118153 h 6607444"/>
              <a:gd name="connsiteX159" fmla="*/ 2286000 w 8849033"/>
              <a:gd name="connsiteY159" fmla="*/ 147650 h 6607444"/>
              <a:gd name="connsiteX160" fmla="*/ 2064775 w 8849033"/>
              <a:gd name="connsiteY160" fmla="*/ 191895 h 6607444"/>
              <a:gd name="connsiteX161" fmla="*/ 1976284 w 8849033"/>
              <a:gd name="connsiteY161" fmla="*/ 265637 h 6607444"/>
              <a:gd name="connsiteX162" fmla="*/ 1946788 w 8849033"/>
              <a:gd name="connsiteY162" fmla="*/ 368876 h 660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8849033" h="6607444">
                <a:moveTo>
                  <a:pt x="2005781" y="250889"/>
                </a:moveTo>
                <a:cubicBezTo>
                  <a:pt x="1924442" y="267156"/>
                  <a:pt x="1850307" y="280224"/>
                  <a:pt x="1769807" y="309882"/>
                </a:cubicBezTo>
                <a:cubicBezTo>
                  <a:pt x="1728547" y="325083"/>
                  <a:pt x="1693750" y="355635"/>
                  <a:pt x="1651820" y="368876"/>
                </a:cubicBezTo>
                <a:cubicBezTo>
                  <a:pt x="1599407" y="385427"/>
                  <a:pt x="1543665" y="388541"/>
                  <a:pt x="1489588" y="398373"/>
                </a:cubicBezTo>
                <a:cubicBezTo>
                  <a:pt x="1430594" y="422954"/>
                  <a:pt x="1370223" y="444459"/>
                  <a:pt x="1312607" y="472115"/>
                </a:cubicBezTo>
                <a:cubicBezTo>
                  <a:pt x="1219001" y="517045"/>
                  <a:pt x="1012946" y="634372"/>
                  <a:pt x="929149" y="693340"/>
                </a:cubicBezTo>
                <a:cubicBezTo>
                  <a:pt x="640214" y="896665"/>
                  <a:pt x="833428" y="835436"/>
                  <a:pt x="560439" y="885069"/>
                </a:cubicBezTo>
                <a:cubicBezTo>
                  <a:pt x="501446" y="934230"/>
                  <a:pt x="421559" y="965879"/>
                  <a:pt x="383459" y="1032553"/>
                </a:cubicBezTo>
                <a:cubicBezTo>
                  <a:pt x="363794" y="1066966"/>
                  <a:pt x="342191" y="1100341"/>
                  <a:pt x="324465" y="1135792"/>
                </a:cubicBezTo>
                <a:cubicBezTo>
                  <a:pt x="312625" y="1159471"/>
                  <a:pt x="306808" y="1185855"/>
                  <a:pt x="294968" y="1209534"/>
                </a:cubicBezTo>
                <a:cubicBezTo>
                  <a:pt x="274138" y="1251195"/>
                  <a:pt x="215111" y="1336693"/>
                  <a:pt x="191729" y="1371766"/>
                </a:cubicBezTo>
                <a:cubicBezTo>
                  <a:pt x="179606" y="1420261"/>
                  <a:pt x="149743" y="1528523"/>
                  <a:pt x="162233" y="1563495"/>
                </a:cubicBezTo>
                <a:cubicBezTo>
                  <a:pt x="186955" y="1632717"/>
                  <a:pt x="255358" y="1637161"/>
                  <a:pt x="309717" y="1651986"/>
                </a:cubicBezTo>
                <a:cubicBezTo>
                  <a:pt x="344246" y="1661403"/>
                  <a:pt x="378542" y="1671650"/>
                  <a:pt x="412955" y="1681482"/>
                </a:cubicBezTo>
                <a:cubicBezTo>
                  <a:pt x="631044" y="1817788"/>
                  <a:pt x="434662" y="1682751"/>
                  <a:pt x="648929" y="1873211"/>
                </a:cubicBezTo>
                <a:cubicBezTo>
                  <a:pt x="695984" y="1915038"/>
                  <a:pt x="796413" y="1991199"/>
                  <a:pt x="796413" y="1991199"/>
                </a:cubicBezTo>
                <a:cubicBezTo>
                  <a:pt x="806245" y="2010863"/>
                  <a:pt x="818957" y="2029335"/>
                  <a:pt x="825910" y="2050192"/>
                </a:cubicBezTo>
                <a:cubicBezTo>
                  <a:pt x="833837" y="2073973"/>
                  <a:pt x="834579" y="2099615"/>
                  <a:pt x="840659" y="2123934"/>
                </a:cubicBezTo>
                <a:cubicBezTo>
                  <a:pt x="844430" y="2139016"/>
                  <a:pt x="850491" y="2153431"/>
                  <a:pt x="855407" y="2168179"/>
                </a:cubicBezTo>
                <a:cubicBezTo>
                  <a:pt x="845575" y="2192760"/>
                  <a:pt x="832731" y="2216341"/>
                  <a:pt x="825910" y="2241921"/>
                </a:cubicBezTo>
                <a:cubicBezTo>
                  <a:pt x="812992" y="2290363"/>
                  <a:pt x="811157" y="2341487"/>
                  <a:pt x="796413" y="2389405"/>
                </a:cubicBezTo>
                <a:cubicBezTo>
                  <a:pt x="791200" y="2406346"/>
                  <a:pt x="775711" y="2418260"/>
                  <a:pt x="766917" y="2433650"/>
                </a:cubicBezTo>
                <a:cubicBezTo>
                  <a:pt x="756009" y="2452739"/>
                  <a:pt x="745140" y="2472058"/>
                  <a:pt x="737420" y="2492644"/>
                </a:cubicBezTo>
                <a:cubicBezTo>
                  <a:pt x="730303" y="2511623"/>
                  <a:pt x="731736" y="2533507"/>
                  <a:pt x="722671" y="2551637"/>
                </a:cubicBezTo>
                <a:cubicBezTo>
                  <a:pt x="706817" y="2583345"/>
                  <a:pt x="682711" y="2610219"/>
                  <a:pt x="663678" y="2640128"/>
                </a:cubicBezTo>
                <a:cubicBezTo>
                  <a:pt x="648288" y="2664312"/>
                  <a:pt x="635334" y="2690018"/>
                  <a:pt x="619433" y="2713869"/>
                </a:cubicBezTo>
                <a:cubicBezTo>
                  <a:pt x="605798" y="2734321"/>
                  <a:pt x="587125" y="2751376"/>
                  <a:pt x="575188" y="2772863"/>
                </a:cubicBezTo>
                <a:cubicBezTo>
                  <a:pt x="552883" y="2813012"/>
                  <a:pt x="540842" y="2861052"/>
                  <a:pt x="530942" y="2905599"/>
                </a:cubicBezTo>
                <a:cubicBezTo>
                  <a:pt x="525504" y="2930069"/>
                  <a:pt x="524996" y="2955869"/>
                  <a:pt x="516194" y="2979340"/>
                </a:cubicBezTo>
                <a:cubicBezTo>
                  <a:pt x="501214" y="3019288"/>
                  <a:pt x="468536" y="3036530"/>
                  <a:pt x="442452" y="3067831"/>
                </a:cubicBezTo>
                <a:cubicBezTo>
                  <a:pt x="380048" y="3142715"/>
                  <a:pt x="446571" y="3080908"/>
                  <a:pt x="383459" y="3171069"/>
                </a:cubicBezTo>
                <a:cubicBezTo>
                  <a:pt x="361440" y="3202525"/>
                  <a:pt x="332494" y="3228649"/>
                  <a:pt x="309717" y="3259560"/>
                </a:cubicBezTo>
                <a:cubicBezTo>
                  <a:pt x="263607" y="3322138"/>
                  <a:pt x="239166" y="3404651"/>
                  <a:pt x="176981" y="3451289"/>
                </a:cubicBezTo>
                <a:lnTo>
                  <a:pt x="58994" y="3539779"/>
                </a:lnTo>
                <a:cubicBezTo>
                  <a:pt x="49162" y="3559444"/>
                  <a:pt x="34441" y="3577350"/>
                  <a:pt x="29497" y="3598773"/>
                </a:cubicBezTo>
                <a:cubicBezTo>
                  <a:pt x="19487" y="3642150"/>
                  <a:pt x="21518" y="3687508"/>
                  <a:pt x="14749" y="3731508"/>
                </a:cubicBezTo>
                <a:cubicBezTo>
                  <a:pt x="11667" y="3751542"/>
                  <a:pt x="4916" y="3770837"/>
                  <a:pt x="0" y="3790502"/>
                </a:cubicBezTo>
                <a:cubicBezTo>
                  <a:pt x="4916" y="3874076"/>
                  <a:pt x="-1670" y="3959131"/>
                  <a:pt x="14749" y="4041224"/>
                </a:cubicBezTo>
                <a:cubicBezTo>
                  <a:pt x="18839" y="4061676"/>
                  <a:pt x="41640" y="4073899"/>
                  <a:pt x="58994" y="4085469"/>
                </a:cubicBezTo>
                <a:cubicBezTo>
                  <a:pt x="86434" y="4103762"/>
                  <a:pt x="118656" y="4113699"/>
                  <a:pt x="147484" y="4129715"/>
                </a:cubicBezTo>
                <a:cubicBezTo>
                  <a:pt x="162979" y="4138323"/>
                  <a:pt x="175875" y="4151284"/>
                  <a:pt x="191729" y="4159211"/>
                </a:cubicBezTo>
                <a:cubicBezTo>
                  <a:pt x="227000" y="4176846"/>
                  <a:pt x="271423" y="4190692"/>
                  <a:pt x="309717" y="4203457"/>
                </a:cubicBezTo>
                <a:cubicBezTo>
                  <a:pt x="329381" y="4223121"/>
                  <a:pt x="357755" y="4236889"/>
                  <a:pt x="368710" y="4262450"/>
                </a:cubicBezTo>
                <a:cubicBezTo>
                  <a:pt x="388459" y="4308531"/>
                  <a:pt x="398207" y="4409934"/>
                  <a:pt x="398207" y="4409934"/>
                </a:cubicBezTo>
                <a:cubicBezTo>
                  <a:pt x="403123" y="4493508"/>
                  <a:pt x="405018" y="4577315"/>
                  <a:pt x="412955" y="4660657"/>
                </a:cubicBezTo>
                <a:cubicBezTo>
                  <a:pt x="414877" y="4680835"/>
                  <a:pt x="419719" y="4701019"/>
                  <a:pt x="427704" y="4719650"/>
                </a:cubicBezTo>
                <a:cubicBezTo>
                  <a:pt x="434686" y="4735942"/>
                  <a:pt x="449273" y="4748041"/>
                  <a:pt x="457200" y="4763895"/>
                </a:cubicBezTo>
                <a:cubicBezTo>
                  <a:pt x="464152" y="4777800"/>
                  <a:pt x="462237" y="4796001"/>
                  <a:pt x="471949" y="4808140"/>
                </a:cubicBezTo>
                <a:cubicBezTo>
                  <a:pt x="483022" y="4821981"/>
                  <a:pt x="501446" y="4827805"/>
                  <a:pt x="516194" y="4837637"/>
                </a:cubicBezTo>
                <a:cubicBezTo>
                  <a:pt x="625181" y="5055610"/>
                  <a:pt x="451522" y="4730278"/>
                  <a:pt x="604684" y="4940876"/>
                </a:cubicBezTo>
                <a:cubicBezTo>
                  <a:pt x="630547" y="4976437"/>
                  <a:pt x="638462" y="5022840"/>
                  <a:pt x="663678" y="5058863"/>
                </a:cubicBezTo>
                <a:cubicBezTo>
                  <a:pt x="673843" y="5073384"/>
                  <a:pt x="695389" y="5075826"/>
                  <a:pt x="707923" y="5088360"/>
                </a:cubicBezTo>
                <a:cubicBezTo>
                  <a:pt x="749782" y="5130219"/>
                  <a:pt x="787672" y="5175904"/>
                  <a:pt x="825910" y="5221095"/>
                </a:cubicBezTo>
                <a:cubicBezTo>
                  <a:pt x="841788" y="5239860"/>
                  <a:pt x="852774" y="5262708"/>
                  <a:pt x="870155" y="5280089"/>
                </a:cubicBezTo>
                <a:cubicBezTo>
                  <a:pt x="892414" y="5302348"/>
                  <a:pt x="918439" y="5320567"/>
                  <a:pt x="943897" y="5339082"/>
                </a:cubicBezTo>
                <a:cubicBezTo>
                  <a:pt x="995814" y="5376839"/>
                  <a:pt x="1060229" y="5418994"/>
                  <a:pt x="1120878" y="5442321"/>
                </a:cubicBezTo>
                <a:cubicBezTo>
                  <a:pt x="1154283" y="5455169"/>
                  <a:pt x="1189910" y="5461293"/>
                  <a:pt x="1224117" y="5471818"/>
                </a:cubicBezTo>
                <a:cubicBezTo>
                  <a:pt x="1253834" y="5480962"/>
                  <a:pt x="1283110" y="5491483"/>
                  <a:pt x="1312607" y="5501315"/>
                </a:cubicBezTo>
                <a:cubicBezTo>
                  <a:pt x="1342104" y="5525896"/>
                  <a:pt x="1369642" y="5553038"/>
                  <a:pt x="1401097" y="5575057"/>
                </a:cubicBezTo>
                <a:cubicBezTo>
                  <a:pt x="1419108" y="5587665"/>
                  <a:pt x="1441502" y="5592813"/>
                  <a:pt x="1460091" y="5604553"/>
                </a:cubicBezTo>
                <a:cubicBezTo>
                  <a:pt x="1535024" y="5651879"/>
                  <a:pt x="1607575" y="5702876"/>
                  <a:pt x="1681317" y="5752037"/>
                </a:cubicBezTo>
                <a:lnTo>
                  <a:pt x="1681317" y="5752037"/>
                </a:lnTo>
                <a:cubicBezTo>
                  <a:pt x="2004554" y="6042953"/>
                  <a:pt x="1656677" y="5746875"/>
                  <a:pt x="1976284" y="5973263"/>
                </a:cubicBezTo>
                <a:cubicBezTo>
                  <a:pt x="2047710" y="6023856"/>
                  <a:pt x="2111336" y="6084902"/>
                  <a:pt x="2182762" y="6135495"/>
                </a:cubicBezTo>
                <a:cubicBezTo>
                  <a:pt x="2221055" y="6162619"/>
                  <a:pt x="2391631" y="6262764"/>
                  <a:pt x="2448233" y="6282979"/>
                </a:cubicBezTo>
                <a:cubicBezTo>
                  <a:pt x="2476394" y="6293037"/>
                  <a:pt x="2507226" y="6292812"/>
                  <a:pt x="2536723" y="6297728"/>
                </a:cubicBezTo>
                <a:cubicBezTo>
                  <a:pt x="2566220" y="6322308"/>
                  <a:pt x="2599385" y="6343058"/>
                  <a:pt x="2625213" y="6371469"/>
                </a:cubicBezTo>
                <a:cubicBezTo>
                  <a:pt x="2649060" y="6397701"/>
                  <a:pt x="2665174" y="6430051"/>
                  <a:pt x="2684207" y="6459960"/>
                </a:cubicBezTo>
                <a:cubicBezTo>
                  <a:pt x="2699597" y="6484144"/>
                  <a:pt x="2706266" y="6515550"/>
                  <a:pt x="2728452" y="6533702"/>
                </a:cubicBezTo>
                <a:cubicBezTo>
                  <a:pt x="2773786" y="6570794"/>
                  <a:pt x="2835327" y="6588991"/>
                  <a:pt x="2890684" y="6607444"/>
                </a:cubicBezTo>
                <a:cubicBezTo>
                  <a:pt x="3023488" y="6541042"/>
                  <a:pt x="2867682" y="6630446"/>
                  <a:pt x="3023420" y="6474708"/>
                </a:cubicBezTo>
                <a:cubicBezTo>
                  <a:pt x="3043690" y="6454438"/>
                  <a:pt x="3074229" y="6447662"/>
                  <a:pt x="3097162" y="6430463"/>
                </a:cubicBezTo>
                <a:cubicBezTo>
                  <a:pt x="3113848" y="6417949"/>
                  <a:pt x="3125710" y="6399953"/>
                  <a:pt x="3141407" y="6386218"/>
                </a:cubicBezTo>
                <a:cubicBezTo>
                  <a:pt x="3165097" y="6365489"/>
                  <a:pt x="3190568" y="6346889"/>
                  <a:pt x="3215149" y="6327224"/>
                </a:cubicBezTo>
                <a:cubicBezTo>
                  <a:pt x="3220065" y="6312476"/>
                  <a:pt x="3221274" y="6295914"/>
                  <a:pt x="3229897" y="6282979"/>
                </a:cubicBezTo>
                <a:cubicBezTo>
                  <a:pt x="3268546" y="6225006"/>
                  <a:pt x="3277773" y="6246145"/>
                  <a:pt x="3333136" y="6209237"/>
                </a:cubicBezTo>
                <a:cubicBezTo>
                  <a:pt x="3359328" y="6191776"/>
                  <a:pt x="3382297" y="6169908"/>
                  <a:pt x="3406878" y="6150244"/>
                </a:cubicBezTo>
                <a:cubicBezTo>
                  <a:pt x="3505201" y="6155160"/>
                  <a:pt x="3603714" y="6157142"/>
                  <a:pt x="3701846" y="6164992"/>
                </a:cubicBezTo>
                <a:cubicBezTo>
                  <a:pt x="3726834" y="6166991"/>
                  <a:pt x="3753167" y="6168529"/>
                  <a:pt x="3775588" y="6179740"/>
                </a:cubicBezTo>
                <a:cubicBezTo>
                  <a:pt x="3803743" y="6193818"/>
                  <a:pt x="3823137" y="6221273"/>
                  <a:pt x="3849329" y="6238734"/>
                </a:cubicBezTo>
                <a:cubicBezTo>
                  <a:pt x="3867622" y="6250930"/>
                  <a:pt x="3889234" y="6257323"/>
                  <a:pt x="3908323" y="6268231"/>
                </a:cubicBezTo>
                <a:cubicBezTo>
                  <a:pt x="3923713" y="6277025"/>
                  <a:pt x="3935971" y="6291504"/>
                  <a:pt x="3952568" y="6297728"/>
                </a:cubicBezTo>
                <a:cubicBezTo>
                  <a:pt x="4001330" y="6316014"/>
                  <a:pt x="4170797" y="6325611"/>
                  <a:pt x="4188542" y="6327224"/>
                </a:cubicBezTo>
                <a:cubicBezTo>
                  <a:pt x="4225961" y="6304773"/>
                  <a:pt x="4278963" y="6270408"/>
                  <a:pt x="4321278" y="6253482"/>
                </a:cubicBezTo>
                <a:cubicBezTo>
                  <a:pt x="4350146" y="6241935"/>
                  <a:pt x="4379020" y="6228598"/>
                  <a:pt x="4409768" y="6223986"/>
                </a:cubicBezTo>
                <a:cubicBezTo>
                  <a:pt x="4539065" y="6204592"/>
                  <a:pt x="4604289" y="6220088"/>
                  <a:pt x="4719484" y="6194489"/>
                </a:cubicBezTo>
                <a:cubicBezTo>
                  <a:pt x="4774202" y="6182330"/>
                  <a:pt x="4826601" y="6160451"/>
                  <a:pt x="4881717" y="6150244"/>
                </a:cubicBezTo>
                <a:cubicBezTo>
                  <a:pt x="4959662" y="6135810"/>
                  <a:pt x="5039561" y="6134141"/>
                  <a:pt x="5117691" y="6120747"/>
                </a:cubicBezTo>
                <a:cubicBezTo>
                  <a:pt x="5211772" y="6104619"/>
                  <a:pt x="5304504" y="6081418"/>
                  <a:pt x="5397910" y="6061753"/>
                </a:cubicBezTo>
                <a:cubicBezTo>
                  <a:pt x="5518866" y="6070393"/>
                  <a:pt x="5596633" y="6071069"/>
                  <a:pt x="5707626" y="6091250"/>
                </a:cubicBezTo>
                <a:cubicBezTo>
                  <a:pt x="5727569" y="6094876"/>
                  <a:pt x="5747641" y="6098882"/>
                  <a:pt x="5766620" y="6105999"/>
                </a:cubicBezTo>
                <a:cubicBezTo>
                  <a:pt x="5787206" y="6113719"/>
                  <a:pt x="5804116" y="6130888"/>
                  <a:pt x="5825613" y="6135495"/>
                </a:cubicBezTo>
                <a:cubicBezTo>
                  <a:pt x="5942573" y="6160558"/>
                  <a:pt x="6179575" y="6194489"/>
                  <a:pt x="6179575" y="6194489"/>
                </a:cubicBezTo>
                <a:cubicBezTo>
                  <a:pt x="6430297" y="6169908"/>
                  <a:pt x="6683572" y="6164078"/>
                  <a:pt x="6931742" y="6120747"/>
                </a:cubicBezTo>
                <a:cubicBezTo>
                  <a:pt x="6996716" y="6109402"/>
                  <a:pt x="7044121" y="6045557"/>
                  <a:pt x="7108723" y="6032257"/>
                </a:cubicBezTo>
                <a:cubicBezTo>
                  <a:pt x="7214766" y="6010425"/>
                  <a:pt x="7325033" y="6022424"/>
                  <a:pt x="7433188" y="6017508"/>
                </a:cubicBezTo>
                <a:cubicBezTo>
                  <a:pt x="7467601" y="6012592"/>
                  <a:pt x="7503130" y="6012749"/>
                  <a:pt x="7536426" y="6002760"/>
                </a:cubicBezTo>
                <a:cubicBezTo>
                  <a:pt x="7602012" y="5983084"/>
                  <a:pt x="7664041" y="5953061"/>
                  <a:pt x="7728155" y="5929018"/>
                </a:cubicBezTo>
                <a:cubicBezTo>
                  <a:pt x="7742711" y="5923559"/>
                  <a:pt x="7758194" y="5920583"/>
                  <a:pt x="7772400" y="5914269"/>
                </a:cubicBezTo>
                <a:cubicBezTo>
                  <a:pt x="7845774" y="5881658"/>
                  <a:pt x="7868039" y="5865735"/>
                  <a:pt x="7934633" y="5825779"/>
                </a:cubicBezTo>
                <a:cubicBezTo>
                  <a:pt x="7944465" y="5811031"/>
                  <a:pt x="7951595" y="5794068"/>
                  <a:pt x="7964129" y="5781534"/>
                </a:cubicBezTo>
                <a:cubicBezTo>
                  <a:pt x="7976663" y="5769000"/>
                  <a:pt x="7997302" y="5765878"/>
                  <a:pt x="8008375" y="5752037"/>
                </a:cubicBezTo>
                <a:cubicBezTo>
                  <a:pt x="8018087" y="5739898"/>
                  <a:pt x="8017664" y="5722348"/>
                  <a:pt x="8023123" y="5707792"/>
                </a:cubicBezTo>
                <a:cubicBezTo>
                  <a:pt x="8032419" y="5683003"/>
                  <a:pt x="8042788" y="5658631"/>
                  <a:pt x="8052620" y="5634050"/>
                </a:cubicBezTo>
                <a:cubicBezTo>
                  <a:pt x="8086450" y="5295738"/>
                  <a:pt x="8040205" y="5620577"/>
                  <a:pt x="8096865" y="5412824"/>
                </a:cubicBezTo>
                <a:cubicBezTo>
                  <a:pt x="8128829" y="5295623"/>
                  <a:pt x="8094535" y="5359657"/>
                  <a:pt x="8126362" y="5280089"/>
                </a:cubicBezTo>
                <a:cubicBezTo>
                  <a:pt x="8169761" y="5171592"/>
                  <a:pt x="8226994" y="5067983"/>
                  <a:pt x="8259097" y="4955624"/>
                </a:cubicBezTo>
                <a:cubicBezTo>
                  <a:pt x="8291051" y="4843786"/>
                  <a:pt x="8282685" y="4856619"/>
                  <a:pt x="8332839" y="4749147"/>
                </a:cubicBezTo>
                <a:cubicBezTo>
                  <a:pt x="8351434" y="4709301"/>
                  <a:pt x="8369677" y="4669141"/>
                  <a:pt x="8391833" y="4631160"/>
                </a:cubicBezTo>
                <a:cubicBezTo>
                  <a:pt x="8404219" y="4609928"/>
                  <a:pt x="8425085" y="4594152"/>
                  <a:pt x="8436078" y="4572166"/>
                </a:cubicBezTo>
                <a:cubicBezTo>
                  <a:pt x="8480823" y="4482676"/>
                  <a:pt x="8534014" y="4328651"/>
                  <a:pt x="8568813" y="4232953"/>
                </a:cubicBezTo>
                <a:cubicBezTo>
                  <a:pt x="8578645" y="4169043"/>
                  <a:pt x="8580065" y="4103258"/>
                  <a:pt x="8598310" y="4041224"/>
                </a:cubicBezTo>
                <a:cubicBezTo>
                  <a:pt x="8605246" y="4017642"/>
                  <a:pt x="8631562" y="4004216"/>
                  <a:pt x="8642555" y="3982231"/>
                </a:cubicBezTo>
                <a:cubicBezTo>
                  <a:pt x="8661339" y="3944662"/>
                  <a:pt x="8670254" y="3902851"/>
                  <a:pt x="8686800" y="3864244"/>
                </a:cubicBezTo>
                <a:cubicBezTo>
                  <a:pt x="8699791" y="3833932"/>
                  <a:pt x="8716297" y="3805250"/>
                  <a:pt x="8731046" y="3775753"/>
                </a:cubicBezTo>
                <a:cubicBezTo>
                  <a:pt x="8740878" y="3721676"/>
                  <a:pt x="8749219" y="3667306"/>
                  <a:pt x="8760542" y="3613521"/>
                </a:cubicBezTo>
                <a:cubicBezTo>
                  <a:pt x="8788554" y="3480464"/>
                  <a:pt x="8849033" y="3215315"/>
                  <a:pt x="8849033" y="3215315"/>
                </a:cubicBezTo>
                <a:cubicBezTo>
                  <a:pt x="8844117" y="3151405"/>
                  <a:pt x="8850800" y="3085520"/>
                  <a:pt x="8834284" y="3023586"/>
                </a:cubicBezTo>
                <a:cubicBezTo>
                  <a:pt x="8829717" y="3006459"/>
                  <a:pt x="8805429" y="3002883"/>
                  <a:pt x="8790039" y="2994089"/>
                </a:cubicBezTo>
                <a:cubicBezTo>
                  <a:pt x="8720809" y="2954528"/>
                  <a:pt x="8735499" y="2976744"/>
                  <a:pt x="8672052" y="2920347"/>
                </a:cubicBezTo>
                <a:cubicBezTo>
                  <a:pt x="8646070" y="2897252"/>
                  <a:pt x="8624032" y="2869989"/>
                  <a:pt x="8598310" y="2846605"/>
                </a:cubicBezTo>
                <a:cubicBezTo>
                  <a:pt x="8547973" y="2800844"/>
                  <a:pt x="8443332" y="2719778"/>
                  <a:pt x="8391833" y="2684373"/>
                </a:cubicBezTo>
                <a:cubicBezTo>
                  <a:pt x="8353615" y="2658098"/>
                  <a:pt x="8313175" y="2635212"/>
                  <a:pt x="8273846" y="2610631"/>
                </a:cubicBezTo>
                <a:cubicBezTo>
                  <a:pt x="8224685" y="2625379"/>
                  <a:pt x="8176549" y="2665630"/>
                  <a:pt x="8126362" y="2654876"/>
                </a:cubicBezTo>
                <a:cubicBezTo>
                  <a:pt x="8029623" y="2634146"/>
                  <a:pt x="7860891" y="2522140"/>
                  <a:pt x="7860891" y="2522140"/>
                </a:cubicBezTo>
                <a:cubicBezTo>
                  <a:pt x="7821562" y="2463147"/>
                  <a:pt x="7785805" y="2401609"/>
                  <a:pt x="7742904" y="2345160"/>
                </a:cubicBezTo>
                <a:cubicBezTo>
                  <a:pt x="7692247" y="2278506"/>
                  <a:pt x="7627110" y="2223089"/>
                  <a:pt x="7580671" y="2153431"/>
                </a:cubicBezTo>
                <a:cubicBezTo>
                  <a:pt x="7566766" y="2132574"/>
                  <a:pt x="7574725" y="2103160"/>
                  <a:pt x="7565923" y="2079689"/>
                </a:cubicBezTo>
                <a:cubicBezTo>
                  <a:pt x="7559699" y="2063092"/>
                  <a:pt x="7546258" y="2050192"/>
                  <a:pt x="7536426" y="2035444"/>
                </a:cubicBezTo>
                <a:cubicBezTo>
                  <a:pt x="7526594" y="1996115"/>
                  <a:pt x="7510599" y="1957830"/>
                  <a:pt x="7506929" y="1917457"/>
                </a:cubicBezTo>
                <a:cubicBezTo>
                  <a:pt x="7500376" y="1845370"/>
                  <a:pt x="7568588" y="1896992"/>
                  <a:pt x="7492181" y="1814218"/>
                </a:cubicBezTo>
                <a:cubicBezTo>
                  <a:pt x="7440799" y="1758554"/>
                  <a:pt x="7214614" y="1579976"/>
                  <a:pt x="7182465" y="1519250"/>
                </a:cubicBezTo>
                <a:cubicBezTo>
                  <a:pt x="7138220" y="1435676"/>
                  <a:pt x="7103128" y="1346572"/>
                  <a:pt x="7049729" y="1268528"/>
                </a:cubicBezTo>
                <a:cubicBezTo>
                  <a:pt x="7037314" y="1250383"/>
                  <a:pt x="7008090" y="1252529"/>
                  <a:pt x="6990736" y="1239031"/>
                </a:cubicBezTo>
                <a:cubicBezTo>
                  <a:pt x="6963296" y="1217689"/>
                  <a:pt x="6949270" y="1178199"/>
                  <a:pt x="6916994" y="1165289"/>
                </a:cubicBezTo>
                <a:cubicBezTo>
                  <a:pt x="6871121" y="1146940"/>
                  <a:pt x="6818671" y="1155456"/>
                  <a:pt x="6769510" y="1150540"/>
                </a:cubicBezTo>
                <a:lnTo>
                  <a:pt x="6622026" y="1106295"/>
                </a:lnTo>
                <a:cubicBezTo>
                  <a:pt x="6607167" y="1101723"/>
                  <a:pt x="6591371" y="1099097"/>
                  <a:pt x="6577781" y="1091547"/>
                </a:cubicBezTo>
                <a:cubicBezTo>
                  <a:pt x="6546792" y="1074331"/>
                  <a:pt x="6518788" y="1052218"/>
                  <a:pt x="6489291" y="1032553"/>
                </a:cubicBezTo>
                <a:cubicBezTo>
                  <a:pt x="6449962" y="1052218"/>
                  <a:pt x="6415275" y="1091547"/>
                  <a:pt x="6371304" y="1091547"/>
                </a:cubicBezTo>
                <a:cubicBezTo>
                  <a:pt x="6278961" y="1091547"/>
                  <a:pt x="6307510" y="998256"/>
                  <a:pt x="6268065" y="958811"/>
                </a:cubicBezTo>
                <a:cubicBezTo>
                  <a:pt x="6253732" y="944478"/>
                  <a:pt x="6228736" y="948979"/>
                  <a:pt x="6209071" y="944063"/>
                </a:cubicBezTo>
                <a:cubicBezTo>
                  <a:pt x="6130413" y="752334"/>
                  <a:pt x="6052803" y="560172"/>
                  <a:pt x="5973097" y="368876"/>
                </a:cubicBezTo>
                <a:cubicBezTo>
                  <a:pt x="5912860" y="224307"/>
                  <a:pt x="5945228" y="267264"/>
                  <a:pt x="5869859" y="191895"/>
                </a:cubicBezTo>
                <a:cubicBezTo>
                  <a:pt x="5856102" y="157503"/>
                  <a:pt x="5824284" y="57286"/>
                  <a:pt x="5781368" y="44411"/>
                </a:cubicBezTo>
                <a:cubicBezTo>
                  <a:pt x="5751587" y="35477"/>
                  <a:pt x="5722875" y="65727"/>
                  <a:pt x="5692878" y="73908"/>
                </a:cubicBezTo>
                <a:cubicBezTo>
                  <a:pt x="5668694" y="80504"/>
                  <a:pt x="5643862" y="84536"/>
                  <a:pt x="5619136" y="88657"/>
                </a:cubicBezTo>
                <a:cubicBezTo>
                  <a:pt x="5474118" y="112827"/>
                  <a:pt x="5451622" y="107186"/>
                  <a:pt x="5265175" y="118153"/>
                </a:cubicBezTo>
                <a:cubicBezTo>
                  <a:pt x="5230762" y="132902"/>
                  <a:pt x="5199334" y="160618"/>
                  <a:pt x="5161936" y="162399"/>
                </a:cubicBezTo>
                <a:cubicBezTo>
                  <a:pt x="5092490" y="165706"/>
                  <a:pt x="5024399" y="141894"/>
                  <a:pt x="4955459" y="132902"/>
                </a:cubicBezTo>
                <a:cubicBezTo>
                  <a:pt x="4911315" y="127144"/>
                  <a:pt x="4866968" y="123069"/>
                  <a:pt x="4822723" y="118153"/>
                </a:cubicBezTo>
                <a:cubicBezTo>
                  <a:pt x="4793226" y="108321"/>
                  <a:pt x="4764230" y="96838"/>
                  <a:pt x="4734233" y="88657"/>
                </a:cubicBezTo>
                <a:cubicBezTo>
                  <a:pt x="4604747" y="53343"/>
                  <a:pt x="4288488" y="46352"/>
                  <a:pt x="4262284" y="44411"/>
                </a:cubicBezTo>
                <a:cubicBezTo>
                  <a:pt x="4242751" y="37900"/>
                  <a:pt x="4175828" y="14336"/>
                  <a:pt x="4159046" y="14915"/>
                </a:cubicBezTo>
                <a:cubicBezTo>
                  <a:pt x="3925081" y="22983"/>
                  <a:pt x="3864632" y="33797"/>
                  <a:pt x="3687097" y="59160"/>
                </a:cubicBezTo>
                <a:cubicBezTo>
                  <a:pt x="3505200" y="54244"/>
                  <a:pt x="3323016" y="55762"/>
                  <a:pt x="3141407" y="44411"/>
                </a:cubicBezTo>
                <a:cubicBezTo>
                  <a:pt x="2545957" y="7195"/>
                  <a:pt x="2934457" y="-17222"/>
                  <a:pt x="2580968" y="14915"/>
                </a:cubicBezTo>
                <a:cubicBezTo>
                  <a:pt x="2560539" y="19001"/>
                  <a:pt x="2488490" y="30239"/>
                  <a:pt x="2462981" y="44411"/>
                </a:cubicBezTo>
                <a:cubicBezTo>
                  <a:pt x="2310843" y="128932"/>
                  <a:pt x="2430361" y="84782"/>
                  <a:pt x="2330246" y="118153"/>
                </a:cubicBezTo>
                <a:cubicBezTo>
                  <a:pt x="2315497" y="127985"/>
                  <a:pt x="2302198" y="140451"/>
                  <a:pt x="2286000" y="147650"/>
                </a:cubicBezTo>
                <a:cubicBezTo>
                  <a:pt x="2198850" y="186383"/>
                  <a:pt x="2166025" y="180645"/>
                  <a:pt x="2064775" y="191895"/>
                </a:cubicBezTo>
                <a:cubicBezTo>
                  <a:pt x="1995119" y="209310"/>
                  <a:pt x="2003277" y="191407"/>
                  <a:pt x="1976284" y="265637"/>
                </a:cubicBezTo>
                <a:cubicBezTo>
                  <a:pt x="1964053" y="299272"/>
                  <a:pt x="1946788" y="368876"/>
                  <a:pt x="1946788" y="368876"/>
                </a:cubicBezTo>
              </a:path>
            </a:pathLst>
          </a:cu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0485"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738313"/>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86"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81113"/>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87"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2940051"/>
            <a:ext cx="1089025" cy="8493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88"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8014" y="3448051"/>
            <a:ext cx="1119187" cy="8731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89"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425" y="4938713"/>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90"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200" y="4679950"/>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91"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138" y="1604963"/>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92"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3881438"/>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493" name="Picture 6" descr="gold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609600"/>
            <a:ext cx="1066800" cy="831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Freeform 1"/>
          <p:cNvSpPr/>
          <p:nvPr/>
        </p:nvSpPr>
        <p:spPr>
          <a:xfrm>
            <a:off x="3071813" y="738189"/>
            <a:ext cx="5073650" cy="1754187"/>
          </a:xfrm>
          <a:custGeom>
            <a:avLst/>
            <a:gdLst>
              <a:gd name="connsiteX0" fmla="*/ 0 w 5073445"/>
              <a:gd name="connsiteY0" fmla="*/ 0 h 1755058"/>
              <a:gd name="connsiteX1" fmla="*/ 14748 w 5073445"/>
              <a:gd name="connsiteY1" fmla="*/ 103239 h 1755058"/>
              <a:gd name="connsiteX2" fmla="*/ 265471 w 5073445"/>
              <a:gd name="connsiteY2" fmla="*/ 398207 h 1755058"/>
              <a:gd name="connsiteX3" fmla="*/ 457200 w 5073445"/>
              <a:gd name="connsiteY3" fmla="*/ 560439 h 1755058"/>
              <a:gd name="connsiteX4" fmla="*/ 1002890 w 5073445"/>
              <a:gd name="connsiteY4" fmla="*/ 840658 h 1755058"/>
              <a:gd name="connsiteX5" fmla="*/ 1710813 w 5073445"/>
              <a:gd name="connsiteY5" fmla="*/ 1120878 h 1755058"/>
              <a:gd name="connsiteX6" fmla="*/ 2005780 w 5073445"/>
              <a:gd name="connsiteY6" fmla="*/ 1238865 h 1755058"/>
              <a:gd name="connsiteX7" fmla="*/ 2256503 w 5073445"/>
              <a:gd name="connsiteY7" fmla="*/ 1268362 h 1755058"/>
              <a:gd name="connsiteX8" fmla="*/ 2462980 w 5073445"/>
              <a:gd name="connsiteY8" fmla="*/ 1327355 h 1755058"/>
              <a:gd name="connsiteX9" fmla="*/ 2684206 w 5073445"/>
              <a:gd name="connsiteY9" fmla="*/ 1401097 h 1755058"/>
              <a:gd name="connsiteX10" fmla="*/ 2979174 w 5073445"/>
              <a:gd name="connsiteY10" fmla="*/ 1445342 h 1755058"/>
              <a:gd name="connsiteX11" fmla="*/ 3067664 w 5073445"/>
              <a:gd name="connsiteY11" fmla="*/ 1474839 h 1755058"/>
              <a:gd name="connsiteX12" fmla="*/ 3111909 w 5073445"/>
              <a:gd name="connsiteY12" fmla="*/ 1504336 h 1755058"/>
              <a:gd name="connsiteX13" fmla="*/ 3215148 w 5073445"/>
              <a:gd name="connsiteY13" fmla="*/ 1519084 h 1755058"/>
              <a:gd name="connsiteX14" fmla="*/ 3229896 w 5073445"/>
              <a:gd name="connsiteY14" fmla="*/ 1563329 h 1755058"/>
              <a:gd name="connsiteX15" fmla="*/ 3259393 w 5073445"/>
              <a:gd name="connsiteY15" fmla="*/ 1607575 h 1755058"/>
              <a:gd name="connsiteX16" fmla="*/ 3274142 w 5073445"/>
              <a:gd name="connsiteY16" fmla="*/ 1696065 h 1755058"/>
              <a:gd name="connsiteX17" fmla="*/ 3377380 w 5073445"/>
              <a:gd name="connsiteY17" fmla="*/ 1755058 h 1755058"/>
              <a:gd name="connsiteX18" fmla="*/ 3598606 w 5073445"/>
              <a:gd name="connsiteY18" fmla="*/ 1725562 h 1755058"/>
              <a:gd name="connsiteX19" fmla="*/ 3687096 w 5073445"/>
              <a:gd name="connsiteY19" fmla="*/ 1651820 h 1755058"/>
              <a:gd name="connsiteX20" fmla="*/ 3849329 w 5073445"/>
              <a:gd name="connsiteY20" fmla="*/ 1592826 h 1755058"/>
              <a:gd name="connsiteX21" fmla="*/ 3878825 w 5073445"/>
              <a:gd name="connsiteY21" fmla="*/ 1548581 h 1755058"/>
              <a:gd name="connsiteX22" fmla="*/ 3908322 w 5073445"/>
              <a:gd name="connsiteY22" fmla="*/ 1356852 h 1755058"/>
              <a:gd name="connsiteX23" fmla="*/ 3893574 w 5073445"/>
              <a:gd name="connsiteY23" fmla="*/ 1150375 h 1755058"/>
              <a:gd name="connsiteX24" fmla="*/ 3864077 w 5073445"/>
              <a:gd name="connsiteY24" fmla="*/ 1061884 h 1755058"/>
              <a:gd name="connsiteX25" fmla="*/ 3878825 w 5073445"/>
              <a:gd name="connsiteY25" fmla="*/ 693175 h 1755058"/>
              <a:gd name="connsiteX26" fmla="*/ 3908322 w 5073445"/>
              <a:gd name="connsiteY26" fmla="*/ 634181 h 1755058"/>
              <a:gd name="connsiteX27" fmla="*/ 3982064 w 5073445"/>
              <a:gd name="connsiteY27" fmla="*/ 589936 h 1755058"/>
              <a:gd name="connsiteX28" fmla="*/ 4085303 w 5073445"/>
              <a:gd name="connsiteY28" fmla="*/ 471949 h 1755058"/>
              <a:gd name="connsiteX29" fmla="*/ 4144296 w 5073445"/>
              <a:gd name="connsiteY29" fmla="*/ 442452 h 1755058"/>
              <a:gd name="connsiteX30" fmla="*/ 4306529 w 5073445"/>
              <a:gd name="connsiteY30" fmla="*/ 368710 h 1755058"/>
              <a:gd name="connsiteX31" fmla="*/ 4498258 w 5073445"/>
              <a:gd name="connsiteY31" fmla="*/ 206478 h 1755058"/>
              <a:gd name="connsiteX32" fmla="*/ 4586748 w 5073445"/>
              <a:gd name="connsiteY32" fmla="*/ 176981 h 1755058"/>
              <a:gd name="connsiteX33" fmla="*/ 5073445 w 5073445"/>
              <a:gd name="connsiteY33" fmla="*/ 191729 h 175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73445" h="1755058">
                <a:moveTo>
                  <a:pt x="0" y="0"/>
                </a:moveTo>
                <a:cubicBezTo>
                  <a:pt x="4916" y="34413"/>
                  <a:pt x="3056" y="70502"/>
                  <a:pt x="14748" y="103239"/>
                </a:cubicBezTo>
                <a:cubicBezTo>
                  <a:pt x="56545" y="220272"/>
                  <a:pt x="187185" y="325943"/>
                  <a:pt x="265471" y="398207"/>
                </a:cubicBezTo>
                <a:cubicBezTo>
                  <a:pt x="326988" y="454992"/>
                  <a:pt x="391117" y="509041"/>
                  <a:pt x="457200" y="560439"/>
                </a:cubicBezTo>
                <a:cubicBezTo>
                  <a:pt x="742880" y="782635"/>
                  <a:pt x="613049" y="671162"/>
                  <a:pt x="1002890" y="840658"/>
                </a:cubicBezTo>
                <a:cubicBezTo>
                  <a:pt x="1921320" y="1239976"/>
                  <a:pt x="746244" y="777920"/>
                  <a:pt x="1710813" y="1120878"/>
                </a:cubicBezTo>
                <a:cubicBezTo>
                  <a:pt x="1810590" y="1156354"/>
                  <a:pt x="1903551" y="1211236"/>
                  <a:pt x="2005780" y="1238865"/>
                </a:cubicBezTo>
                <a:cubicBezTo>
                  <a:pt x="2087016" y="1260821"/>
                  <a:pt x="2172929" y="1258530"/>
                  <a:pt x="2256503" y="1268362"/>
                </a:cubicBezTo>
                <a:cubicBezTo>
                  <a:pt x="2325329" y="1288026"/>
                  <a:pt x="2394617" y="1306139"/>
                  <a:pt x="2462980" y="1327355"/>
                </a:cubicBezTo>
                <a:cubicBezTo>
                  <a:pt x="2537218" y="1350394"/>
                  <a:pt x="2608429" y="1383777"/>
                  <a:pt x="2684206" y="1401097"/>
                </a:cubicBezTo>
                <a:cubicBezTo>
                  <a:pt x="2781129" y="1423251"/>
                  <a:pt x="2880851" y="1430594"/>
                  <a:pt x="2979174" y="1445342"/>
                </a:cubicBezTo>
                <a:cubicBezTo>
                  <a:pt x="3008671" y="1455174"/>
                  <a:pt x="3039252" y="1462211"/>
                  <a:pt x="3067664" y="1474839"/>
                </a:cubicBezTo>
                <a:cubicBezTo>
                  <a:pt x="3083862" y="1482038"/>
                  <a:pt x="3094931" y="1499243"/>
                  <a:pt x="3111909" y="1504336"/>
                </a:cubicBezTo>
                <a:cubicBezTo>
                  <a:pt x="3145205" y="1514325"/>
                  <a:pt x="3180735" y="1514168"/>
                  <a:pt x="3215148" y="1519084"/>
                </a:cubicBezTo>
                <a:cubicBezTo>
                  <a:pt x="3220064" y="1533832"/>
                  <a:pt x="3222944" y="1549424"/>
                  <a:pt x="3229896" y="1563329"/>
                </a:cubicBezTo>
                <a:cubicBezTo>
                  <a:pt x="3237823" y="1579183"/>
                  <a:pt x="3253788" y="1590759"/>
                  <a:pt x="3259393" y="1607575"/>
                </a:cubicBezTo>
                <a:cubicBezTo>
                  <a:pt x="3268849" y="1635944"/>
                  <a:pt x="3261997" y="1668739"/>
                  <a:pt x="3274142" y="1696065"/>
                </a:cubicBezTo>
                <a:cubicBezTo>
                  <a:pt x="3296109" y="1745490"/>
                  <a:pt x="3333731" y="1744146"/>
                  <a:pt x="3377380" y="1755058"/>
                </a:cubicBezTo>
                <a:cubicBezTo>
                  <a:pt x="3451122" y="1745226"/>
                  <a:pt x="3528029" y="1749087"/>
                  <a:pt x="3598606" y="1725562"/>
                </a:cubicBezTo>
                <a:cubicBezTo>
                  <a:pt x="3635032" y="1713420"/>
                  <a:pt x="3655148" y="1673118"/>
                  <a:pt x="3687096" y="1651820"/>
                </a:cubicBezTo>
                <a:cubicBezTo>
                  <a:pt x="3758395" y="1604288"/>
                  <a:pt x="3773359" y="1608021"/>
                  <a:pt x="3849329" y="1592826"/>
                </a:cubicBezTo>
                <a:cubicBezTo>
                  <a:pt x="3859161" y="1578078"/>
                  <a:pt x="3870898" y="1564435"/>
                  <a:pt x="3878825" y="1548581"/>
                </a:cubicBezTo>
                <a:cubicBezTo>
                  <a:pt x="3905402" y="1495426"/>
                  <a:pt x="3904091" y="1399162"/>
                  <a:pt x="3908322" y="1356852"/>
                </a:cubicBezTo>
                <a:cubicBezTo>
                  <a:pt x="3903406" y="1288026"/>
                  <a:pt x="3903810" y="1218613"/>
                  <a:pt x="3893574" y="1150375"/>
                </a:cubicBezTo>
                <a:cubicBezTo>
                  <a:pt x="3888962" y="1119626"/>
                  <a:pt x="3865080" y="1092960"/>
                  <a:pt x="3864077" y="1061884"/>
                </a:cubicBezTo>
                <a:cubicBezTo>
                  <a:pt x="3860111" y="938947"/>
                  <a:pt x="3866168" y="815523"/>
                  <a:pt x="3878825" y="693175"/>
                </a:cubicBezTo>
                <a:cubicBezTo>
                  <a:pt x="3881087" y="671306"/>
                  <a:pt x="3892776" y="649727"/>
                  <a:pt x="3908322" y="634181"/>
                </a:cubicBezTo>
                <a:cubicBezTo>
                  <a:pt x="3928592" y="613911"/>
                  <a:pt x="3960933" y="609306"/>
                  <a:pt x="3982064" y="589936"/>
                </a:cubicBezTo>
                <a:cubicBezTo>
                  <a:pt x="4020587" y="554623"/>
                  <a:pt x="4046634" y="507102"/>
                  <a:pt x="4085303" y="471949"/>
                </a:cubicBezTo>
                <a:cubicBezTo>
                  <a:pt x="4101571" y="457160"/>
                  <a:pt x="4124205" y="451381"/>
                  <a:pt x="4144296" y="442452"/>
                </a:cubicBezTo>
                <a:cubicBezTo>
                  <a:pt x="4191581" y="421436"/>
                  <a:pt x="4265458" y="398973"/>
                  <a:pt x="4306529" y="368710"/>
                </a:cubicBezTo>
                <a:cubicBezTo>
                  <a:pt x="4373927" y="319048"/>
                  <a:pt x="4418836" y="232952"/>
                  <a:pt x="4498258" y="206478"/>
                </a:cubicBezTo>
                <a:lnTo>
                  <a:pt x="4586748" y="176981"/>
                </a:lnTo>
                <a:lnTo>
                  <a:pt x="5073445" y="191729"/>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Freeform 2"/>
          <p:cNvSpPr/>
          <p:nvPr/>
        </p:nvSpPr>
        <p:spPr>
          <a:xfrm>
            <a:off x="6892925" y="2344739"/>
            <a:ext cx="3582988" cy="2020887"/>
          </a:xfrm>
          <a:custGeom>
            <a:avLst/>
            <a:gdLst>
              <a:gd name="connsiteX0" fmla="*/ 0 w 3583858"/>
              <a:gd name="connsiteY0" fmla="*/ 0 h 2020529"/>
              <a:gd name="connsiteX1" fmla="*/ 103239 w 3583858"/>
              <a:gd name="connsiteY1" fmla="*/ 132735 h 2020529"/>
              <a:gd name="connsiteX2" fmla="*/ 176981 w 3583858"/>
              <a:gd name="connsiteY2" fmla="*/ 221225 h 2020529"/>
              <a:gd name="connsiteX3" fmla="*/ 353961 w 3583858"/>
              <a:gd name="connsiteY3" fmla="*/ 309716 h 2020529"/>
              <a:gd name="connsiteX4" fmla="*/ 501445 w 3583858"/>
              <a:gd name="connsiteY4" fmla="*/ 412954 h 2020529"/>
              <a:gd name="connsiteX5" fmla="*/ 589935 w 3583858"/>
              <a:gd name="connsiteY5" fmla="*/ 486696 h 2020529"/>
              <a:gd name="connsiteX6" fmla="*/ 663677 w 3583858"/>
              <a:gd name="connsiteY6" fmla="*/ 575187 h 2020529"/>
              <a:gd name="connsiteX7" fmla="*/ 781664 w 3583858"/>
              <a:gd name="connsiteY7" fmla="*/ 619432 h 2020529"/>
              <a:gd name="connsiteX8" fmla="*/ 1120877 w 3583858"/>
              <a:gd name="connsiteY8" fmla="*/ 825909 h 2020529"/>
              <a:gd name="connsiteX9" fmla="*/ 1224116 w 3583858"/>
              <a:gd name="connsiteY9" fmla="*/ 870154 h 2020529"/>
              <a:gd name="connsiteX10" fmla="*/ 1327355 w 3583858"/>
              <a:gd name="connsiteY10" fmla="*/ 943896 h 2020529"/>
              <a:gd name="connsiteX11" fmla="*/ 1415845 w 3583858"/>
              <a:gd name="connsiteY11" fmla="*/ 1002890 h 2020529"/>
              <a:gd name="connsiteX12" fmla="*/ 1902542 w 3583858"/>
              <a:gd name="connsiteY12" fmla="*/ 1047135 h 2020529"/>
              <a:gd name="connsiteX13" fmla="*/ 2005781 w 3583858"/>
              <a:gd name="connsiteY13" fmla="*/ 1061883 h 2020529"/>
              <a:gd name="connsiteX14" fmla="*/ 2123768 w 3583858"/>
              <a:gd name="connsiteY14" fmla="*/ 1150374 h 2020529"/>
              <a:gd name="connsiteX15" fmla="*/ 2168013 w 3583858"/>
              <a:gd name="connsiteY15" fmla="*/ 1194619 h 2020529"/>
              <a:gd name="connsiteX16" fmla="*/ 2256503 w 3583858"/>
              <a:gd name="connsiteY16" fmla="*/ 1224116 h 2020529"/>
              <a:gd name="connsiteX17" fmla="*/ 2330245 w 3583858"/>
              <a:gd name="connsiteY17" fmla="*/ 1268361 h 2020529"/>
              <a:gd name="connsiteX18" fmla="*/ 2418735 w 3583858"/>
              <a:gd name="connsiteY18" fmla="*/ 1297858 h 2020529"/>
              <a:gd name="connsiteX19" fmla="*/ 2521974 w 3583858"/>
              <a:gd name="connsiteY19" fmla="*/ 1356851 h 2020529"/>
              <a:gd name="connsiteX20" fmla="*/ 2639961 w 3583858"/>
              <a:gd name="connsiteY20" fmla="*/ 1386348 h 2020529"/>
              <a:gd name="connsiteX21" fmla="*/ 2684206 w 3583858"/>
              <a:gd name="connsiteY21" fmla="*/ 1401096 h 2020529"/>
              <a:gd name="connsiteX22" fmla="*/ 2787445 w 3583858"/>
              <a:gd name="connsiteY22" fmla="*/ 1415845 h 2020529"/>
              <a:gd name="connsiteX23" fmla="*/ 2993922 w 3583858"/>
              <a:gd name="connsiteY23" fmla="*/ 1533832 h 2020529"/>
              <a:gd name="connsiteX24" fmla="*/ 3082413 w 3583858"/>
              <a:gd name="connsiteY24" fmla="*/ 1622322 h 2020529"/>
              <a:gd name="connsiteX25" fmla="*/ 3126658 w 3583858"/>
              <a:gd name="connsiteY25" fmla="*/ 1666567 h 2020529"/>
              <a:gd name="connsiteX26" fmla="*/ 3170903 w 3583858"/>
              <a:gd name="connsiteY26" fmla="*/ 1696064 h 2020529"/>
              <a:gd name="connsiteX27" fmla="*/ 3347884 w 3583858"/>
              <a:gd name="connsiteY27" fmla="*/ 1828800 h 2020529"/>
              <a:gd name="connsiteX28" fmla="*/ 3436374 w 3583858"/>
              <a:gd name="connsiteY28" fmla="*/ 1887793 h 2020529"/>
              <a:gd name="connsiteX29" fmla="*/ 3524864 w 3583858"/>
              <a:gd name="connsiteY29" fmla="*/ 1946787 h 2020529"/>
              <a:gd name="connsiteX30" fmla="*/ 3583858 w 3583858"/>
              <a:gd name="connsiteY30" fmla="*/ 2020529 h 202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83858" h="2020529">
                <a:moveTo>
                  <a:pt x="0" y="0"/>
                </a:moveTo>
                <a:cubicBezTo>
                  <a:pt x="51775" y="129436"/>
                  <a:pt x="-3764" y="25732"/>
                  <a:pt x="103239" y="132735"/>
                </a:cubicBezTo>
                <a:cubicBezTo>
                  <a:pt x="130389" y="159885"/>
                  <a:pt x="145613" y="199083"/>
                  <a:pt x="176981" y="221225"/>
                </a:cubicBezTo>
                <a:cubicBezTo>
                  <a:pt x="230865" y="259261"/>
                  <a:pt x="299081" y="273130"/>
                  <a:pt x="353961" y="309716"/>
                </a:cubicBezTo>
                <a:cubicBezTo>
                  <a:pt x="415666" y="350852"/>
                  <a:pt x="446845" y="369274"/>
                  <a:pt x="501445" y="412954"/>
                </a:cubicBezTo>
                <a:cubicBezTo>
                  <a:pt x="531427" y="436940"/>
                  <a:pt x="562785" y="459546"/>
                  <a:pt x="589935" y="486696"/>
                </a:cubicBezTo>
                <a:cubicBezTo>
                  <a:pt x="617085" y="513846"/>
                  <a:pt x="632108" y="553331"/>
                  <a:pt x="663677" y="575187"/>
                </a:cubicBezTo>
                <a:cubicBezTo>
                  <a:pt x="698212" y="599096"/>
                  <a:pt x="742335" y="604684"/>
                  <a:pt x="781664" y="619432"/>
                </a:cubicBezTo>
                <a:cubicBezTo>
                  <a:pt x="944848" y="782616"/>
                  <a:pt x="841665" y="704513"/>
                  <a:pt x="1120877" y="825909"/>
                </a:cubicBezTo>
                <a:lnTo>
                  <a:pt x="1224116" y="870154"/>
                </a:lnTo>
                <a:cubicBezTo>
                  <a:pt x="1310661" y="985549"/>
                  <a:pt x="1219661" y="890049"/>
                  <a:pt x="1327355" y="943896"/>
                </a:cubicBezTo>
                <a:cubicBezTo>
                  <a:pt x="1359063" y="959750"/>
                  <a:pt x="1380966" y="996548"/>
                  <a:pt x="1415845" y="1002890"/>
                </a:cubicBezTo>
                <a:cubicBezTo>
                  <a:pt x="1684597" y="1051755"/>
                  <a:pt x="1523170" y="1029891"/>
                  <a:pt x="1902542" y="1047135"/>
                </a:cubicBezTo>
                <a:cubicBezTo>
                  <a:pt x="1936955" y="1052051"/>
                  <a:pt x="1974280" y="1047182"/>
                  <a:pt x="2005781" y="1061883"/>
                </a:cubicBezTo>
                <a:cubicBezTo>
                  <a:pt x="2050330" y="1082673"/>
                  <a:pt x="2089006" y="1115612"/>
                  <a:pt x="2123768" y="1150374"/>
                </a:cubicBezTo>
                <a:cubicBezTo>
                  <a:pt x="2138516" y="1165122"/>
                  <a:pt x="2149780" y="1184490"/>
                  <a:pt x="2168013" y="1194619"/>
                </a:cubicBezTo>
                <a:cubicBezTo>
                  <a:pt x="2195192" y="1209719"/>
                  <a:pt x="2228198" y="1211250"/>
                  <a:pt x="2256503" y="1224116"/>
                </a:cubicBezTo>
                <a:cubicBezTo>
                  <a:pt x="2282599" y="1235978"/>
                  <a:pt x="2304149" y="1256499"/>
                  <a:pt x="2330245" y="1268361"/>
                </a:cubicBezTo>
                <a:cubicBezTo>
                  <a:pt x="2358550" y="1281227"/>
                  <a:pt x="2392864" y="1280612"/>
                  <a:pt x="2418735" y="1297858"/>
                </a:cubicBezTo>
                <a:cubicBezTo>
                  <a:pt x="2451098" y="1319432"/>
                  <a:pt x="2484555" y="1344378"/>
                  <a:pt x="2521974" y="1356851"/>
                </a:cubicBezTo>
                <a:cubicBezTo>
                  <a:pt x="2560433" y="1369671"/>
                  <a:pt x="2601502" y="1373529"/>
                  <a:pt x="2639961" y="1386348"/>
                </a:cubicBezTo>
                <a:cubicBezTo>
                  <a:pt x="2654709" y="1391264"/>
                  <a:pt x="2668962" y="1398047"/>
                  <a:pt x="2684206" y="1401096"/>
                </a:cubicBezTo>
                <a:cubicBezTo>
                  <a:pt x="2718293" y="1407914"/>
                  <a:pt x="2753032" y="1410929"/>
                  <a:pt x="2787445" y="1415845"/>
                </a:cubicBezTo>
                <a:cubicBezTo>
                  <a:pt x="2833720" y="1438982"/>
                  <a:pt x="2952226" y="1492137"/>
                  <a:pt x="2993922" y="1533832"/>
                </a:cubicBezTo>
                <a:lnTo>
                  <a:pt x="3082413" y="1622322"/>
                </a:lnTo>
                <a:cubicBezTo>
                  <a:pt x="3097161" y="1637070"/>
                  <a:pt x="3109304" y="1654997"/>
                  <a:pt x="3126658" y="1666567"/>
                </a:cubicBezTo>
                <a:cubicBezTo>
                  <a:pt x="3141406" y="1676399"/>
                  <a:pt x="3157728" y="1684206"/>
                  <a:pt x="3170903" y="1696064"/>
                </a:cubicBezTo>
                <a:cubicBezTo>
                  <a:pt x="3317253" y="1827780"/>
                  <a:pt x="3215687" y="1775921"/>
                  <a:pt x="3347884" y="1828800"/>
                </a:cubicBezTo>
                <a:cubicBezTo>
                  <a:pt x="3446078" y="1926994"/>
                  <a:pt x="3340324" y="1834432"/>
                  <a:pt x="3436374" y="1887793"/>
                </a:cubicBezTo>
                <a:cubicBezTo>
                  <a:pt x="3467363" y="1905009"/>
                  <a:pt x="3524864" y="1946787"/>
                  <a:pt x="3524864" y="1946787"/>
                </a:cubicBezTo>
                <a:cubicBezTo>
                  <a:pt x="3562074" y="2002602"/>
                  <a:pt x="3541827" y="1978498"/>
                  <a:pt x="3583858" y="2020529"/>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4"/>
          <p:cNvSpPr/>
          <p:nvPr/>
        </p:nvSpPr>
        <p:spPr>
          <a:xfrm>
            <a:off x="5727700" y="2124075"/>
            <a:ext cx="2743200" cy="4203700"/>
          </a:xfrm>
          <a:custGeom>
            <a:avLst/>
            <a:gdLst>
              <a:gd name="connsiteX0" fmla="*/ 0 w 2743200"/>
              <a:gd name="connsiteY0" fmla="*/ 0 h 4203290"/>
              <a:gd name="connsiteX1" fmla="*/ 14749 w 2743200"/>
              <a:gd name="connsiteY1" fmla="*/ 516193 h 4203290"/>
              <a:gd name="connsiteX2" fmla="*/ 29497 w 2743200"/>
              <a:gd name="connsiteY2" fmla="*/ 575187 h 4203290"/>
              <a:gd name="connsiteX3" fmla="*/ 44245 w 2743200"/>
              <a:gd name="connsiteY3" fmla="*/ 678426 h 4203290"/>
              <a:gd name="connsiteX4" fmla="*/ 88491 w 2743200"/>
              <a:gd name="connsiteY4" fmla="*/ 1150374 h 4203290"/>
              <a:gd name="connsiteX5" fmla="*/ 117987 w 2743200"/>
              <a:gd name="connsiteY5" fmla="*/ 1297858 h 4203290"/>
              <a:gd name="connsiteX6" fmla="*/ 132736 w 2743200"/>
              <a:gd name="connsiteY6" fmla="*/ 1342103 h 4203290"/>
              <a:gd name="connsiteX7" fmla="*/ 147484 w 2743200"/>
              <a:gd name="connsiteY7" fmla="*/ 1401097 h 4203290"/>
              <a:gd name="connsiteX8" fmla="*/ 176981 w 2743200"/>
              <a:gd name="connsiteY8" fmla="*/ 1489587 h 4203290"/>
              <a:gd name="connsiteX9" fmla="*/ 250723 w 2743200"/>
              <a:gd name="connsiteY9" fmla="*/ 1519084 h 4203290"/>
              <a:gd name="connsiteX10" fmla="*/ 353962 w 2743200"/>
              <a:gd name="connsiteY10" fmla="*/ 1548580 h 4203290"/>
              <a:gd name="connsiteX11" fmla="*/ 442452 w 2743200"/>
              <a:gd name="connsiteY11" fmla="*/ 1607574 h 4203290"/>
              <a:gd name="connsiteX12" fmla="*/ 693175 w 2743200"/>
              <a:gd name="connsiteY12" fmla="*/ 1666567 h 4203290"/>
              <a:gd name="connsiteX13" fmla="*/ 840658 w 2743200"/>
              <a:gd name="connsiteY13" fmla="*/ 1755058 h 4203290"/>
              <a:gd name="connsiteX14" fmla="*/ 973394 w 2743200"/>
              <a:gd name="connsiteY14" fmla="*/ 1858297 h 4203290"/>
              <a:gd name="connsiteX15" fmla="*/ 1253613 w 2743200"/>
              <a:gd name="connsiteY15" fmla="*/ 2020529 h 4203290"/>
              <a:gd name="connsiteX16" fmla="*/ 1401097 w 2743200"/>
              <a:gd name="connsiteY16" fmla="*/ 2109019 h 4203290"/>
              <a:gd name="connsiteX17" fmla="*/ 1578078 w 2743200"/>
              <a:gd name="connsiteY17" fmla="*/ 2197509 h 4203290"/>
              <a:gd name="connsiteX18" fmla="*/ 1622323 w 2743200"/>
              <a:gd name="connsiteY18" fmla="*/ 2256503 h 4203290"/>
              <a:gd name="connsiteX19" fmla="*/ 1666568 w 2743200"/>
              <a:gd name="connsiteY19" fmla="*/ 2286000 h 4203290"/>
              <a:gd name="connsiteX20" fmla="*/ 1651820 w 2743200"/>
              <a:gd name="connsiteY20" fmla="*/ 2374490 h 4203290"/>
              <a:gd name="connsiteX21" fmla="*/ 1725562 w 2743200"/>
              <a:gd name="connsiteY21" fmla="*/ 2492477 h 4203290"/>
              <a:gd name="connsiteX22" fmla="*/ 1769807 w 2743200"/>
              <a:gd name="connsiteY22" fmla="*/ 2521974 h 4203290"/>
              <a:gd name="connsiteX23" fmla="*/ 1902542 w 2743200"/>
              <a:gd name="connsiteY23" fmla="*/ 2684206 h 4203290"/>
              <a:gd name="connsiteX24" fmla="*/ 1902542 w 2743200"/>
              <a:gd name="connsiteY24" fmla="*/ 2684206 h 4203290"/>
              <a:gd name="connsiteX25" fmla="*/ 2020529 w 2743200"/>
              <a:gd name="connsiteY25" fmla="*/ 2861187 h 4203290"/>
              <a:gd name="connsiteX26" fmla="*/ 2109020 w 2743200"/>
              <a:gd name="connsiteY26" fmla="*/ 2920180 h 4203290"/>
              <a:gd name="connsiteX27" fmla="*/ 2241755 w 2743200"/>
              <a:gd name="connsiteY27" fmla="*/ 3052916 h 4203290"/>
              <a:gd name="connsiteX28" fmla="*/ 2315497 w 2743200"/>
              <a:gd name="connsiteY28" fmla="*/ 3215148 h 4203290"/>
              <a:gd name="connsiteX29" fmla="*/ 2359742 w 2743200"/>
              <a:gd name="connsiteY29" fmla="*/ 3274142 h 4203290"/>
              <a:gd name="connsiteX30" fmla="*/ 2389239 w 2743200"/>
              <a:gd name="connsiteY30" fmla="*/ 3318387 h 4203290"/>
              <a:gd name="connsiteX31" fmla="*/ 2477729 w 2743200"/>
              <a:gd name="connsiteY31" fmla="*/ 3421626 h 4203290"/>
              <a:gd name="connsiteX32" fmla="*/ 2521975 w 2743200"/>
              <a:gd name="connsiteY32" fmla="*/ 3539613 h 4203290"/>
              <a:gd name="connsiteX33" fmla="*/ 2551471 w 2743200"/>
              <a:gd name="connsiteY33" fmla="*/ 3583858 h 4203290"/>
              <a:gd name="connsiteX34" fmla="*/ 2580968 w 2743200"/>
              <a:gd name="connsiteY34" fmla="*/ 3672348 h 4203290"/>
              <a:gd name="connsiteX35" fmla="*/ 2595716 w 2743200"/>
              <a:gd name="connsiteY35" fmla="*/ 3716593 h 4203290"/>
              <a:gd name="connsiteX36" fmla="*/ 2625213 w 2743200"/>
              <a:gd name="connsiteY36" fmla="*/ 3775587 h 4203290"/>
              <a:gd name="connsiteX37" fmla="*/ 2639962 w 2743200"/>
              <a:gd name="connsiteY37" fmla="*/ 3893574 h 4203290"/>
              <a:gd name="connsiteX38" fmla="*/ 2669458 w 2743200"/>
              <a:gd name="connsiteY38" fmla="*/ 3982064 h 4203290"/>
              <a:gd name="connsiteX39" fmla="*/ 2698955 w 2743200"/>
              <a:gd name="connsiteY39" fmla="*/ 4070555 h 4203290"/>
              <a:gd name="connsiteX40" fmla="*/ 2728452 w 2743200"/>
              <a:gd name="connsiteY40" fmla="*/ 4159045 h 4203290"/>
              <a:gd name="connsiteX41" fmla="*/ 2743200 w 2743200"/>
              <a:gd name="connsiteY41" fmla="*/ 4203290 h 42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43200" h="4203290">
                <a:moveTo>
                  <a:pt x="0" y="0"/>
                </a:moveTo>
                <a:cubicBezTo>
                  <a:pt x="4916" y="172064"/>
                  <a:pt x="5933" y="344284"/>
                  <a:pt x="14749" y="516193"/>
                </a:cubicBezTo>
                <a:cubicBezTo>
                  <a:pt x="15787" y="536436"/>
                  <a:pt x="25871" y="555244"/>
                  <a:pt x="29497" y="575187"/>
                </a:cubicBezTo>
                <a:cubicBezTo>
                  <a:pt x="35715" y="609389"/>
                  <a:pt x="40698" y="643845"/>
                  <a:pt x="44245" y="678426"/>
                </a:cubicBezTo>
                <a:cubicBezTo>
                  <a:pt x="60366" y="835607"/>
                  <a:pt x="57504" y="995436"/>
                  <a:pt x="88491" y="1150374"/>
                </a:cubicBezTo>
                <a:cubicBezTo>
                  <a:pt x="98323" y="1199535"/>
                  <a:pt x="106714" y="1249007"/>
                  <a:pt x="117987" y="1297858"/>
                </a:cubicBezTo>
                <a:cubicBezTo>
                  <a:pt x="121483" y="1313006"/>
                  <a:pt x="128465" y="1327155"/>
                  <a:pt x="132736" y="1342103"/>
                </a:cubicBezTo>
                <a:cubicBezTo>
                  <a:pt x="138305" y="1361593"/>
                  <a:pt x="141660" y="1381682"/>
                  <a:pt x="147484" y="1401097"/>
                </a:cubicBezTo>
                <a:cubicBezTo>
                  <a:pt x="156418" y="1430878"/>
                  <a:pt x="156507" y="1466188"/>
                  <a:pt x="176981" y="1489587"/>
                </a:cubicBezTo>
                <a:cubicBezTo>
                  <a:pt x="194414" y="1509511"/>
                  <a:pt x="225934" y="1509788"/>
                  <a:pt x="250723" y="1519084"/>
                </a:cubicBezTo>
                <a:cubicBezTo>
                  <a:pt x="293037" y="1534952"/>
                  <a:pt x="307476" y="1536959"/>
                  <a:pt x="353962" y="1548580"/>
                </a:cubicBezTo>
                <a:cubicBezTo>
                  <a:pt x="383459" y="1568245"/>
                  <a:pt x="409868" y="1593609"/>
                  <a:pt x="442452" y="1607574"/>
                </a:cubicBezTo>
                <a:cubicBezTo>
                  <a:pt x="464260" y="1616920"/>
                  <a:pt x="677558" y="1663097"/>
                  <a:pt x="693175" y="1666567"/>
                </a:cubicBezTo>
                <a:cubicBezTo>
                  <a:pt x="742336" y="1696064"/>
                  <a:pt x="793342" y="1722684"/>
                  <a:pt x="840658" y="1755058"/>
                </a:cubicBezTo>
                <a:cubicBezTo>
                  <a:pt x="886919" y="1786710"/>
                  <a:pt x="926244" y="1827986"/>
                  <a:pt x="973394" y="1858297"/>
                </a:cubicBezTo>
                <a:cubicBezTo>
                  <a:pt x="1064183" y="1916661"/>
                  <a:pt x="1160501" y="1965946"/>
                  <a:pt x="1253613" y="2020529"/>
                </a:cubicBezTo>
                <a:cubicBezTo>
                  <a:pt x="1303073" y="2049523"/>
                  <a:pt x="1346708" y="2090889"/>
                  <a:pt x="1401097" y="2109019"/>
                </a:cubicBezTo>
                <a:cubicBezTo>
                  <a:pt x="1523219" y="2149727"/>
                  <a:pt x="1463717" y="2121269"/>
                  <a:pt x="1578078" y="2197509"/>
                </a:cubicBezTo>
                <a:cubicBezTo>
                  <a:pt x="1592826" y="2217174"/>
                  <a:pt x="1604942" y="2239122"/>
                  <a:pt x="1622323" y="2256503"/>
                </a:cubicBezTo>
                <a:cubicBezTo>
                  <a:pt x="1634857" y="2269037"/>
                  <a:pt x="1662269" y="2268804"/>
                  <a:pt x="1666568" y="2286000"/>
                </a:cubicBezTo>
                <a:cubicBezTo>
                  <a:pt x="1673821" y="2315011"/>
                  <a:pt x="1656736" y="2344993"/>
                  <a:pt x="1651820" y="2374490"/>
                </a:cubicBezTo>
                <a:cubicBezTo>
                  <a:pt x="1675187" y="2421225"/>
                  <a:pt x="1687267" y="2454183"/>
                  <a:pt x="1725562" y="2492477"/>
                </a:cubicBezTo>
                <a:cubicBezTo>
                  <a:pt x="1738096" y="2505011"/>
                  <a:pt x="1757784" y="2508949"/>
                  <a:pt x="1769807" y="2521974"/>
                </a:cubicBezTo>
                <a:cubicBezTo>
                  <a:pt x="1817199" y="2573316"/>
                  <a:pt x="1858297" y="2630129"/>
                  <a:pt x="1902542" y="2684206"/>
                </a:cubicBezTo>
                <a:lnTo>
                  <a:pt x="1902542" y="2684206"/>
                </a:lnTo>
                <a:cubicBezTo>
                  <a:pt x="1931778" y="2732933"/>
                  <a:pt x="1984368" y="2825026"/>
                  <a:pt x="2020529" y="2861187"/>
                </a:cubicBezTo>
                <a:cubicBezTo>
                  <a:pt x="2045597" y="2886254"/>
                  <a:pt x="2082788" y="2896333"/>
                  <a:pt x="2109020" y="2920180"/>
                </a:cubicBezTo>
                <a:cubicBezTo>
                  <a:pt x="2362129" y="3150278"/>
                  <a:pt x="2047292" y="2907068"/>
                  <a:pt x="2241755" y="3052916"/>
                </a:cubicBezTo>
                <a:cubicBezTo>
                  <a:pt x="2251712" y="3076150"/>
                  <a:pt x="2294476" y="3181514"/>
                  <a:pt x="2315497" y="3215148"/>
                </a:cubicBezTo>
                <a:cubicBezTo>
                  <a:pt x="2328525" y="3235992"/>
                  <a:pt x="2345455" y="3254140"/>
                  <a:pt x="2359742" y="3274142"/>
                </a:cubicBezTo>
                <a:cubicBezTo>
                  <a:pt x="2370045" y="3288566"/>
                  <a:pt x="2377891" y="3304770"/>
                  <a:pt x="2389239" y="3318387"/>
                </a:cubicBezTo>
                <a:cubicBezTo>
                  <a:pt x="2543288" y="3503245"/>
                  <a:pt x="2312048" y="3200715"/>
                  <a:pt x="2477729" y="3421626"/>
                </a:cubicBezTo>
                <a:cubicBezTo>
                  <a:pt x="2490494" y="3459918"/>
                  <a:pt x="2504341" y="3504345"/>
                  <a:pt x="2521975" y="3539613"/>
                </a:cubicBezTo>
                <a:cubicBezTo>
                  <a:pt x="2529902" y="3555467"/>
                  <a:pt x="2544272" y="3567661"/>
                  <a:pt x="2551471" y="3583858"/>
                </a:cubicBezTo>
                <a:cubicBezTo>
                  <a:pt x="2564099" y="3612270"/>
                  <a:pt x="2571136" y="3642851"/>
                  <a:pt x="2580968" y="3672348"/>
                </a:cubicBezTo>
                <a:cubicBezTo>
                  <a:pt x="2585884" y="3687096"/>
                  <a:pt x="2588764" y="3702688"/>
                  <a:pt x="2595716" y="3716593"/>
                </a:cubicBezTo>
                <a:lnTo>
                  <a:pt x="2625213" y="3775587"/>
                </a:lnTo>
                <a:cubicBezTo>
                  <a:pt x="2630129" y="3814916"/>
                  <a:pt x="2631657" y="3854819"/>
                  <a:pt x="2639962" y="3893574"/>
                </a:cubicBezTo>
                <a:cubicBezTo>
                  <a:pt x="2646477" y="3923976"/>
                  <a:pt x="2659626" y="3952567"/>
                  <a:pt x="2669458" y="3982064"/>
                </a:cubicBezTo>
                <a:lnTo>
                  <a:pt x="2698955" y="4070555"/>
                </a:lnTo>
                <a:lnTo>
                  <a:pt x="2728452" y="4159045"/>
                </a:lnTo>
                <a:lnTo>
                  <a:pt x="2743200" y="4203290"/>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Freeform 5"/>
          <p:cNvSpPr/>
          <p:nvPr/>
        </p:nvSpPr>
        <p:spPr>
          <a:xfrm>
            <a:off x="2335214" y="4468814"/>
            <a:ext cx="4351337" cy="1887537"/>
          </a:xfrm>
          <a:custGeom>
            <a:avLst/>
            <a:gdLst>
              <a:gd name="connsiteX0" fmla="*/ 0 w 4350774"/>
              <a:gd name="connsiteY0" fmla="*/ 0 h 1887794"/>
              <a:gd name="connsiteX1" fmla="*/ 103239 w 4350774"/>
              <a:gd name="connsiteY1" fmla="*/ 14749 h 1887794"/>
              <a:gd name="connsiteX2" fmla="*/ 280220 w 4350774"/>
              <a:gd name="connsiteY2" fmla="*/ 73742 h 1887794"/>
              <a:gd name="connsiteX3" fmla="*/ 663678 w 4350774"/>
              <a:gd name="connsiteY3" fmla="*/ 117987 h 1887794"/>
              <a:gd name="connsiteX4" fmla="*/ 1415845 w 4350774"/>
              <a:gd name="connsiteY4" fmla="*/ 73742 h 1887794"/>
              <a:gd name="connsiteX5" fmla="*/ 1755058 w 4350774"/>
              <a:gd name="connsiteY5" fmla="*/ 103239 h 1887794"/>
              <a:gd name="connsiteX6" fmla="*/ 1799304 w 4350774"/>
              <a:gd name="connsiteY6" fmla="*/ 117987 h 1887794"/>
              <a:gd name="connsiteX7" fmla="*/ 1873045 w 4350774"/>
              <a:gd name="connsiteY7" fmla="*/ 147484 h 1887794"/>
              <a:gd name="connsiteX8" fmla="*/ 2020529 w 4350774"/>
              <a:gd name="connsiteY8" fmla="*/ 176981 h 1887794"/>
              <a:gd name="connsiteX9" fmla="*/ 2433484 w 4350774"/>
              <a:gd name="connsiteY9" fmla="*/ 221226 h 1887794"/>
              <a:gd name="connsiteX10" fmla="*/ 2521974 w 4350774"/>
              <a:gd name="connsiteY10" fmla="*/ 250723 h 1887794"/>
              <a:gd name="connsiteX11" fmla="*/ 2639962 w 4350774"/>
              <a:gd name="connsiteY11" fmla="*/ 265471 h 1887794"/>
              <a:gd name="connsiteX12" fmla="*/ 2934929 w 4350774"/>
              <a:gd name="connsiteY12" fmla="*/ 353962 h 1887794"/>
              <a:gd name="connsiteX13" fmla="*/ 3111910 w 4350774"/>
              <a:gd name="connsiteY13" fmla="*/ 412955 h 1887794"/>
              <a:gd name="connsiteX14" fmla="*/ 3274142 w 4350774"/>
              <a:gd name="connsiteY14" fmla="*/ 486697 h 1887794"/>
              <a:gd name="connsiteX15" fmla="*/ 3333136 w 4350774"/>
              <a:gd name="connsiteY15" fmla="*/ 545691 h 1887794"/>
              <a:gd name="connsiteX16" fmla="*/ 3510116 w 4350774"/>
              <a:gd name="connsiteY16" fmla="*/ 663678 h 1887794"/>
              <a:gd name="connsiteX17" fmla="*/ 3539613 w 4350774"/>
              <a:gd name="connsiteY17" fmla="*/ 707923 h 1887794"/>
              <a:gd name="connsiteX18" fmla="*/ 3628104 w 4350774"/>
              <a:gd name="connsiteY18" fmla="*/ 781665 h 1887794"/>
              <a:gd name="connsiteX19" fmla="*/ 3672349 w 4350774"/>
              <a:gd name="connsiteY19" fmla="*/ 825910 h 1887794"/>
              <a:gd name="connsiteX20" fmla="*/ 3701845 w 4350774"/>
              <a:gd name="connsiteY20" fmla="*/ 884904 h 1887794"/>
              <a:gd name="connsiteX21" fmla="*/ 3731342 w 4350774"/>
              <a:gd name="connsiteY21" fmla="*/ 929149 h 1887794"/>
              <a:gd name="connsiteX22" fmla="*/ 3760839 w 4350774"/>
              <a:gd name="connsiteY22" fmla="*/ 1047136 h 1887794"/>
              <a:gd name="connsiteX23" fmla="*/ 3819833 w 4350774"/>
              <a:gd name="connsiteY23" fmla="*/ 1135626 h 1887794"/>
              <a:gd name="connsiteX24" fmla="*/ 3849329 w 4350774"/>
              <a:gd name="connsiteY24" fmla="*/ 1194620 h 1887794"/>
              <a:gd name="connsiteX25" fmla="*/ 3923071 w 4350774"/>
              <a:gd name="connsiteY25" fmla="*/ 1297858 h 1887794"/>
              <a:gd name="connsiteX26" fmla="*/ 3996813 w 4350774"/>
              <a:gd name="connsiteY26" fmla="*/ 1430594 h 1887794"/>
              <a:gd name="connsiteX27" fmla="*/ 4026310 w 4350774"/>
              <a:gd name="connsiteY27" fmla="*/ 1504336 h 1887794"/>
              <a:gd name="connsiteX28" fmla="*/ 4159045 w 4350774"/>
              <a:gd name="connsiteY28" fmla="*/ 1607574 h 1887794"/>
              <a:gd name="connsiteX29" fmla="*/ 4247536 w 4350774"/>
              <a:gd name="connsiteY29" fmla="*/ 1696065 h 1887794"/>
              <a:gd name="connsiteX30" fmla="*/ 4291781 w 4350774"/>
              <a:gd name="connsiteY30" fmla="*/ 1784555 h 1887794"/>
              <a:gd name="connsiteX31" fmla="*/ 4336026 w 4350774"/>
              <a:gd name="connsiteY31" fmla="*/ 1814052 h 1887794"/>
              <a:gd name="connsiteX32" fmla="*/ 4350774 w 4350774"/>
              <a:gd name="connsiteY32" fmla="*/ 1887794 h 18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350774" h="1887794">
                <a:moveTo>
                  <a:pt x="0" y="0"/>
                </a:moveTo>
                <a:cubicBezTo>
                  <a:pt x="34413" y="4916"/>
                  <a:pt x="69621" y="5902"/>
                  <a:pt x="103239" y="14749"/>
                </a:cubicBezTo>
                <a:cubicBezTo>
                  <a:pt x="163376" y="30575"/>
                  <a:pt x="219064" y="62477"/>
                  <a:pt x="280220" y="73742"/>
                </a:cubicBezTo>
                <a:cubicBezTo>
                  <a:pt x="406758" y="97052"/>
                  <a:pt x="535859" y="103239"/>
                  <a:pt x="663678" y="117987"/>
                </a:cubicBezTo>
                <a:cubicBezTo>
                  <a:pt x="914400" y="103239"/>
                  <a:pt x="1164712" y="77136"/>
                  <a:pt x="1415845" y="73742"/>
                </a:cubicBezTo>
                <a:cubicBezTo>
                  <a:pt x="1529332" y="72208"/>
                  <a:pt x="1642308" y="90230"/>
                  <a:pt x="1755058" y="103239"/>
                </a:cubicBezTo>
                <a:cubicBezTo>
                  <a:pt x="1770502" y="105021"/>
                  <a:pt x="1784747" y="112528"/>
                  <a:pt x="1799304" y="117987"/>
                </a:cubicBezTo>
                <a:cubicBezTo>
                  <a:pt x="1824092" y="127283"/>
                  <a:pt x="1848257" y="138188"/>
                  <a:pt x="1873045" y="147484"/>
                </a:cubicBezTo>
                <a:cubicBezTo>
                  <a:pt x="1936409" y="171246"/>
                  <a:pt x="1932892" y="164462"/>
                  <a:pt x="2020529" y="176981"/>
                </a:cubicBezTo>
                <a:cubicBezTo>
                  <a:pt x="2266648" y="247301"/>
                  <a:pt x="1962394" y="168883"/>
                  <a:pt x="2433484" y="221226"/>
                </a:cubicBezTo>
                <a:cubicBezTo>
                  <a:pt x="2464386" y="224660"/>
                  <a:pt x="2491122" y="246867"/>
                  <a:pt x="2521974" y="250723"/>
                </a:cubicBezTo>
                <a:lnTo>
                  <a:pt x="2639962" y="265471"/>
                </a:lnTo>
                <a:cubicBezTo>
                  <a:pt x="2689649" y="279667"/>
                  <a:pt x="2859624" y="324998"/>
                  <a:pt x="2934929" y="353962"/>
                </a:cubicBezTo>
                <a:cubicBezTo>
                  <a:pt x="3091272" y="414094"/>
                  <a:pt x="2981326" y="386839"/>
                  <a:pt x="3111910" y="412955"/>
                </a:cubicBezTo>
                <a:cubicBezTo>
                  <a:pt x="3156240" y="430687"/>
                  <a:pt x="3236753" y="460525"/>
                  <a:pt x="3274142" y="486697"/>
                </a:cubicBezTo>
                <a:cubicBezTo>
                  <a:pt x="3296925" y="502645"/>
                  <a:pt x="3310888" y="529005"/>
                  <a:pt x="3333136" y="545691"/>
                </a:cubicBezTo>
                <a:cubicBezTo>
                  <a:pt x="3409794" y="603184"/>
                  <a:pt x="3433365" y="548552"/>
                  <a:pt x="3510116" y="663678"/>
                </a:cubicBezTo>
                <a:cubicBezTo>
                  <a:pt x="3519948" y="678426"/>
                  <a:pt x="3527079" y="695389"/>
                  <a:pt x="3539613" y="707923"/>
                </a:cubicBezTo>
                <a:cubicBezTo>
                  <a:pt x="3566763" y="735073"/>
                  <a:pt x="3599406" y="756156"/>
                  <a:pt x="3628104" y="781665"/>
                </a:cubicBezTo>
                <a:cubicBezTo>
                  <a:pt x="3643693" y="795522"/>
                  <a:pt x="3657601" y="811162"/>
                  <a:pt x="3672349" y="825910"/>
                </a:cubicBezTo>
                <a:cubicBezTo>
                  <a:pt x="3682181" y="845575"/>
                  <a:pt x="3690937" y="865815"/>
                  <a:pt x="3701845" y="884904"/>
                </a:cubicBezTo>
                <a:cubicBezTo>
                  <a:pt x="3710639" y="900294"/>
                  <a:pt x="3723415" y="913295"/>
                  <a:pt x="3731342" y="929149"/>
                </a:cubicBezTo>
                <a:cubicBezTo>
                  <a:pt x="3795166" y="1056794"/>
                  <a:pt x="3676694" y="862017"/>
                  <a:pt x="3760839" y="1047136"/>
                </a:cubicBezTo>
                <a:cubicBezTo>
                  <a:pt x="3775509" y="1079409"/>
                  <a:pt x="3803979" y="1103918"/>
                  <a:pt x="3819833" y="1135626"/>
                </a:cubicBezTo>
                <a:cubicBezTo>
                  <a:pt x="3829665" y="1155291"/>
                  <a:pt x="3838421" y="1175531"/>
                  <a:pt x="3849329" y="1194620"/>
                </a:cubicBezTo>
                <a:cubicBezTo>
                  <a:pt x="3866580" y="1224809"/>
                  <a:pt x="3904081" y="1272539"/>
                  <a:pt x="3923071" y="1297858"/>
                </a:cubicBezTo>
                <a:cubicBezTo>
                  <a:pt x="3959164" y="1406136"/>
                  <a:pt x="3930582" y="1364363"/>
                  <a:pt x="3996813" y="1430594"/>
                </a:cubicBezTo>
                <a:cubicBezTo>
                  <a:pt x="4006645" y="1455175"/>
                  <a:pt x="4012279" y="1481886"/>
                  <a:pt x="4026310" y="1504336"/>
                </a:cubicBezTo>
                <a:cubicBezTo>
                  <a:pt x="4060907" y="1559691"/>
                  <a:pt x="4112205" y="1560734"/>
                  <a:pt x="4159045" y="1607574"/>
                </a:cubicBezTo>
                <a:lnTo>
                  <a:pt x="4247536" y="1696065"/>
                </a:lnTo>
                <a:cubicBezTo>
                  <a:pt x="4259531" y="1732052"/>
                  <a:pt x="4263190" y="1755964"/>
                  <a:pt x="4291781" y="1784555"/>
                </a:cubicBezTo>
                <a:cubicBezTo>
                  <a:pt x="4304315" y="1797089"/>
                  <a:pt x="4321278" y="1804220"/>
                  <a:pt x="4336026" y="1814052"/>
                </a:cubicBezTo>
                <a:lnTo>
                  <a:pt x="4350774" y="1887794"/>
                </a:ln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p:nvPr/>
        </p:nvSpPr>
        <p:spPr>
          <a:xfrm>
            <a:off x="4605339" y="1976439"/>
            <a:ext cx="473075" cy="2757487"/>
          </a:xfrm>
          <a:custGeom>
            <a:avLst/>
            <a:gdLst>
              <a:gd name="connsiteX0" fmla="*/ 473660 w 473660"/>
              <a:gd name="connsiteY0" fmla="*/ 0 h 2757948"/>
              <a:gd name="connsiteX1" fmla="*/ 444164 w 473660"/>
              <a:gd name="connsiteY1" fmla="*/ 250722 h 2757948"/>
              <a:gd name="connsiteX2" fmla="*/ 385170 w 473660"/>
              <a:gd name="connsiteY2" fmla="*/ 442451 h 2757948"/>
              <a:gd name="connsiteX3" fmla="*/ 370422 w 473660"/>
              <a:gd name="connsiteY3" fmla="*/ 604684 h 2757948"/>
              <a:gd name="connsiteX4" fmla="*/ 399918 w 473660"/>
              <a:gd name="connsiteY4" fmla="*/ 1283110 h 2757948"/>
              <a:gd name="connsiteX5" fmla="*/ 385170 w 473660"/>
              <a:gd name="connsiteY5" fmla="*/ 1386348 h 2757948"/>
              <a:gd name="connsiteX6" fmla="*/ 370422 w 473660"/>
              <a:gd name="connsiteY6" fmla="*/ 1519084 h 2757948"/>
              <a:gd name="connsiteX7" fmla="*/ 355673 w 473660"/>
              <a:gd name="connsiteY7" fmla="*/ 1563329 h 2757948"/>
              <a:gd name="connsiteX8" fmla="*/ 340925 w 473660"/>
              <a:gd name="connsiteY8" fmla="*/ 1622322 h 2757948"/>
              <a:gd name="connsiteX9" fmla="*/ 296680 w 473660"/>
              <a:gd name="connsiteY9" fmla="*/ 1799303 h 2757948"/>
              <a:gd name="connsiteX10" fmla="*/ 267183 w 473660"/>
              <a:gd name="connsiteY10" fmla="*/ 1843548 h 2757948"/>
              <a:gd name="connsiteX11" fmla="*/ 252434 w 473660"/>
              <a:gd name="connsiteY11" fmla="*/ 1946787 h 2757948"/>
              <a:gd name="connsiteX12" fmla="*/ 237686 w 473660"/>
              <a:gd name="connsiteY12" fmla="*/ 1991032 h 2757948"/>
              <a:gd name="connsiteX13" fmla="*/ 163944 w 473660"/>
              <a:gd name="connsiteY13" fmla="*/ 2079522 h 2757948"/>
              <a:gd name="connsiteX14" fmla="*/ 119699 w 473660"/>
              <a:gd name="connsiteY14" fmla="*/ 2109019 h 2757948"/>
              <a:gd name="connsiteX15" fmla="*/ 75454 w 473660"/>
              <a:gd name="connsiteY15" fmla="*/ 2256503 h 2757948"/>
              <a:gd name="connsiteX16" fmla="*/ 45957 w 473660"/>
              <a:gd name="connsiteY16" fmla="*/ 2344993 h 2757948"/>
              <a:gd name="connsiteX17" fmla="*/ 31209 w 473660"/>
              <a:gd name="connsiteY17" fmla="*/ 2403987 h 2757948"/>
              <a:gd name="connsiteX18" fmla="*/ 16460 w 473660"/>
              <a:gd name="connsiteY18" fmla="*/ 2551471 h 2757948"/>
              <a:gd name="connsiteX19" fmla="*/ 1712 w 473660"/>
              <a:gd name="connsiteY19" fmla="*/ 2595716 h 2757948"/>
              <a:gd name="connsiteX20" fmla="*/ 1712 w 473660"/>
              <a:gd name="connsiteY20" fmla="*/ 2757948 h 275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3660" h="2757948">
                <a:moveTo>
                  <a:pt x="473660" y="0"/>
                </a:moveTo>
                <a:cubicBezTo>
                  <a:pt x="467810" y="58503"/>
                  <a:pt x="457205" y="185517"/>
                  <a:pt x="444164" y="250722"/>
                </a:cubicBezTo>
                <a:cubicBezTo>
                  <a:pt x="422613" y="358477"/>
                  <a:pt x="420341" y="354525"/>
                  <a:pt x="385170" y="442451"/>
                </a:cubicBezTo>
                <a:cubicBezTo>
                  <a:pt x="380254" y="496529"/>
                  <a:pt x="370422" y="550383"/>
                  <a:pt x="370422" y="604684"/>
                </a:cubicBezTo>
                <a:cubicBezTo>
                  <a:pt x="370422" y="967436"/>
                  <a:pt x="377121" y="1009533"/>
                  <a:pt x="399918" y="1283110"/>
                </a:cubicBezTo>
                <a:cubicBezTo>
                  <a:pt x="395002" y="1317523"/>
                  <a:pt x="389482" y="1351854"/>
                  <a:pt x="385170" y="1386348"/>
                </a:cubicBezTo>
                <a:cubicBezTo>
                  <a:pt x="379648" y="1430522"/>
                  <a:pt x="377741" y="1475172"/>
                  <a:pt x="370422" y="1519084"/>
                </a:cubicBezTo>
                <a:cubicBezTo>
                  <a:pt x="367866" y="1534419"/>
                  <a:pt x="359944" y="1548381"/>
                  <a:pt x="355673" y="1563329"/>
                </a:cubicBezTo>
                <a:cubicBezTo>
                  <a:pt x="350104" y="1582819"/>
                  <a:pt x="344900" y="1602446"/>
                  <a:pt x="340925" y="1622322"/>
                </a:cubicBezTo>
                <a:cubicBezTo>
                  <a:pt x="331448" y="1669709"/>
                  <a:pt x="324836" y="1757069"/>
                  <a:pt x="296680" y="1799303"/>
                </a:cubicBezTo>
                <a:lnTo>
                  <a:pt x="267183" y="1843548"/>
                </a:lnTo>
                <a:cubicBezTo>
                  <a:pt x="262267" y="1877961"/>
                  <a:pt x="259252" y="1912700"/>
                  <a:pt x="252434" y="1946787"/>
                </a:cubicBezTo>
                <a:cubicBezTo>
                  <a:pt x="249385" y="1962031"/>
                  <a:pt x="244638" y="1977127"/>
                  <a:pt x="237686" y="1991032"/>
                </a:cubicBezTo>
                <a:cubicBezTo>
                  <a:pt x="221113" y="2024178"/>
                  <a:pt x="191901" y="2056224"/>
                  <a:pt x="163944" y="2079522"/>
                </a:cubicBezTo>
                <a:cubicBezTo>
                  <a:pt x="150327" y="2090870"/>
                  <a:pt x="134447" y="2099187"/>
                  <a:pt x="119699" y="2109019"/>
                </a:cubicBezTo>
                <a:cubicBezTo>
                  <a:pt x="97411" y="2198174"/>
                  <a:pt x="111360" y="2148788"/>
                  <a:pt x="75454" y="2256503"/>
                </a:cubicBezTo>
                <a:lnTo>
                  <a:pt x="45957" y="2344993"/>
                </a:lnTo>
                <a:lnTo>
                  <a:pt x="31209" y="2403987"/>
                </a:lnTo>
                <a:cubicBezTo>
                  <a:pt x="26293" y="2453148"/>
                  <a:pt x="23973" y="2502639"/>
                  <a:pt x="16460" y="2551471"/>
                </a:cubicBezTo>
                <a:cubicBezTo>
                  <a:pt x="14096" y="2566836"/>
                  <a:pt x="2820" y="2580209"/>
                  <a:pt x="1712" y="2595716"/>
                </a:cubicBezTo>
                <a:cubicBezTo>
                  <a:pt x="-2141" y="2649656"/>
                  <a:pt x="1712" y="2703871"/>
                  <a:pt x="1712" y="2757948"/>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0300803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97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A Pollution Solution</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sz="5400"/>
              <a:t>The Problem</a:t>
            </a:r>
          </a:p>
        </p:txBody>
      </p:sp>
      <p:sp>
        <p:nvSpPr>
          <p:cNvPr id="169987" name="Rectangle 3"/>
          <p:cNvSpPr>
            <a:spLocks noGrp="1" noChangeArrowheads="1"/>
          </p:cNvSpPr>
          <p:nvPr>
            <p:ph idx="1"/>
          </p:nvPr>
        </p:nvSpPr>
        <p:spPr/>
        <p:txBody>
          <a:bodyPr>
            <a:normAutofit fontScale="85000" lnSpcReduction="10000"/>
          </a:bodyPr>
          <a:lstStyle/>
          <a:p>
            <a:pPr>
              <a:lnSpc>
                <a:spcPct val="90000"/>
              </a:lnSpc>
            </a:pPr>
            <a:r>
              <a:rPr lang="en-US" altLang="en-US" dirty="0"/>
              <a:t>In the process of producing goods and services valued by people throughout the region, 3 firms in your town emit into the air a total of 90,000 tons of Yuk annually.</a:t>
            </a:r>
          </a:p>
          <a:p>
            <a:pPr>
              <a:lnSpc>
                <a:spcPct val="90000"/>
              </a:lnSpc>
            </a:pPr>
            <a:r>
              <a:rPr lang="en-US" altLang="en-US" dirty="0"/>
              <a:t>All 3 firms have reputations for quality products.</a:t>
            </a:r>
          </a:p>
          <a:p>
            <a:pPr>
              <a:lnSpc>
                <a:spcPct val="90000"/>
              </a:lnSpc>
            </a:pPr>
            <a:r>
              <a:rPr lang="en-US" altLang="en-US" dirty="0"/>
              <a:t>All 3 employ large numbers of local citizens and pay taxes that represent a substantial portion of the budgets of local governments.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9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sz="5400"/>
              <a:t>The Problem</a:t>
            </a:r>
          </a:p>
        </p:txBody>
      </p:sp>
      <p:sp>
        <p:nvSpPr>
          <p:cNvPr id="187395" name="Rectangle 3"/>
          <p:cNvSpPr>
            <a:spLocks noGrp="1" noChangeArrowheads="1"/>
          </p:cNvSpPr>
          <p:nvPr>
            <p:ph idx="1"/>
          </p:nvPr>
        </p:nvSpPr>
        <p:spPr/>
        <p:txBody>
          <a:bodyPr>
            <a:normAutofit/>
          </a:bodyPr>
          <a:lstStyle/>
          <a:p>
            <a:r>
              <a:rPr lang="en-US" altLang="en-US" sz="3200" dirty="0"/>
              <a:t>The federally-legislated allowable level of Yuk emissions for your region is 45,000 tons/yr.  </a:t>
            </a:r>
          </a:p>
          <a:p>
            <a:r>
              <a:rPr lang="en-US" altLang="en-US" sz="3200" dirty="0"/>
              <a:t>Yuk emissions are monitored and measured by the AQCC, and penalties including fines and production shutdowns, are imposed on non-compliant regions.</a:t>
            </a:r>
          </a:p>
          <a:p>
            <a:r>
              <a:rPr lang="en-US" altLang="en-US" sz="3200" dirty="0"/>
              <a:t>The Air Quality Control Commission (AQCC), organized by local gov. officials and business owners, is responsible for ensuring compliance with the 45,000 ton limit in your region.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73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7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Potential Solutions &amp; Costs</a:t>
            </a:r>
          </a:p>
        </p:txBody>
      </p:sp>
      <p:sp>
        <p:nvSpPr>
          <p:cNvPr id="97283" name="Rectangle 3"/>
          <p:cNvSpPr>
            <a:spLocks noGrp="1" noChangeArrowheads="1"/>
          </p:cNvSpPr>
          <p:nvPr>
            <p:ph idx="1"/>
          </p:nvPr>
        </p:nvSpPr>
        <p:spPr>
          <a:xfrm>
            <a:off x="1981200" y="1600200"/>
            <a:ext cx="8229600" cy="5257800"/>
          </a:xfrm>
        </p:spPr>
        <p:txBody>
          <a:bodyPr/>
          <a:lstStyle/>
          <a:p>
            <a:pPr algn="ctr">
              <a:lnSpc>
                <a:spcPct val="90000"/>
              </a:lnSpc>
              <a:buFont typeface="Wingdings" pitchFamily="2" charset="2"/>
              <a:buNone/>
            </a:pPr>
            <a:r>
              <a:rPr lang="en-US" altLang="en-US" sz="3600"/>
              <a:t>We COULD set a limit of 15,000 tons/firm</a:t>
            </a:r>
          </a:p>
          <a:p>
            <a:pPr>
              <a:lnSpc>
                <a:spcPct val="90000"/>
              </a:lnSpc>
              <a:buFont typeface="Wingdings" pitchFamily="2" charset="2"/>
              <a:buNone/>
            </a:pPr>
            <a:endParaRPr lang="en-US" altLang="en-US" sz="2800"/>
          </a:p>
          <a:p>
            <a:pPr algn="ctr">
              <a:lnSpc>
                <a:spcPct val="90000"/>
              </a:lnSpc>
              <a:buFont typeface="Wingdings" pitchFamily="2" charset="2"/>
              <a:buNone/>
            </a:pPr>
            <a:r>
              <a:rPr lang="en-US" altLang="en-US" sz="3600" u="sng"/>
              <a:t>Cost to clean up pollution beyond the allowed 15,00 tons:</a:t>
            </a:r>
          </a:p>
          <a:p>
            <a:pPr algn="ctr">
              <a:lnSpc>
                <a:spcPct val="90000"/>
              </a:lnSpc>
              <a:buFont typeface="Wingdings" pitchFamily="2" charset="2"/>
              <a:buNone/>
            </a:pPr>
            <a:r>
              <a:rPr lang="en-US" altLang="en-US" sz="3600"/>
              <a:t>Firm A:	$ 0</a:t>
            </a:r>
          </a:p>
          <a:p>
            <a:pPr algn="ctr">
              <a:lnSpc>
                <a:spcPct val="90000"/>
              </a:lnSpc>
              <a:buFont typeface="Wingdings" pitchFamily="2" charset="2"/>
              <a:buNone/>
            </a:pPr>
            <a:r>
              <a:rPr lang="en-US" altLang="en-US" sz="3600"/>
              <a:t>Firm B:	$30,000</a:t>
            </a:r>
          </a:p>
          <a:p>
            <a:pPr algn="ctr">
              <a:lnSpc>
                <a:spcPct val="90000"/>
              </a:lnSpc>
              <a:buFont typeface="Wingdings" pitchFamily="2" charset="2"/>
              <a:buNone/>
            </a:pPr>
            <a:r>
              <a:rPr lang="en-US" altLang="en-US" sz="3600"/>
              <a:t>Firm C:	$90,000</a:t>
            </a:r>
          </a:p>
          <a:p>
            <a:pPr algn="ctr">
              <a:lnSpc>
                <a:spcPct val="90000"/>
              </a:lnSpc>
              <a:buFont typeface="Wingdings" pitchFamily="2" charset="2"/>
              <a:buNone/>
            </a:pPr>
            <a:r>
              <a:rPr lang="en-US" altLang="en-US" sz="3600" b="1"/>
              <a:t>TOTAL: $120,000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a:t>Potential Solutions &amp; Costs</a:t>
            </a:r>
          </a:p>
        </p:txBody>
      </p:sp>
      <p:sp>
        <p:nvSpPr>
          <p:cNvPr id="98307" name="Rectangle 3"/>
          <p:cNvSpPr>
            <a:spLocks noGrp="1" noChangeArrowheads="1"/>
          </p:cNvSpPr>
          <p:nvPr>
            <p:ph idx="1"/>
          </p:nvPr>
        </p:nvSpPr>
        <p:spPr>
          <a:xfrm>
            <a:off x="1981200" y="1819276"/>
            <a:ext cx="8229600" cy="5029200"/>
          </a:xfrm>
        </p:spPr>
        <p:txBody>
          <a:bodyPr>
            <a:normAutofit fontScale="92500" lnSpcReduction="10000"/>
          </a:bodyPr>
          <a:lstStyle/>
          <a:p>
            <a:pPr algn="ctr">
              <a:lnSpc>
                <a:spcPct val="90000"/>
              </a:lnSpc>
              <a:buFont typeface="Wingdings" pitchFamily="2" charset="2"/>
              <a:buNone/>
            </a:pPr>
            <a:r>
              <a:rPr lang="en-US" altLang="en-US" dirty="0"/>
              <a:t>Or we COULD require each individual firm to reduce emissions by 50%</a:t>
            </a:r>
          </a:p>
          <a:p>
            <a:pPr>
              <a:lnSpc>
                <a:spcPct val="90000"/>
              </a:lnSpc>
              <a:buFont typeface="Wingdings" pitchFamily="2" charset="2"/>
              <a:buNone/>
            </a:pPr>
            <a:endParaRPr lang="en-US" altLang="en-US" dirty="0"/>
          </a:p>
          <a:p>
            <a:pPr algn="ctr">
              <a:lnSpc>
                <a:spcPct val="90000"/>
              </a:lnSpc>
              <a:buFont typeface="Wingdings" pitchFamily="2" charset="2"/>
              <a:buNone/>
            </a:pPr>
            <a:r>
              <a:rPr lang="en-US" altLang="en-US" sz="4000" u="sng" dirty="0"/>
              <a:t>COST TO CLEAN UP 50%</a:t>
            </a:r>
          </a:p>
          <a:p>
            <a:pPr algn="ctr">
              <a:lnSpc>
                <a:spcPct val="90000"/>
              </a:lnSpc>
              <a:buFont typeface="Wingdings" pitchFamily="2" charset="2"/>
              <a:buNone/>
            </a:pPr>
            <a:r>
              <a:rPr lang="en-US" altLang="en-US" sz="4000" dirty="0"/>
              <a:t>Firm A:	$7500</a:t>
            </a:r>
          </a:p>
          <a:p>
            <a:pPr algn="ctr">
              <a:lnSpc>
                <a:spcPct val="90000"/>
              </a:lnSpc>
              <a:buFont typeface="Wingdings" pitchFamily="2" charset="2"/>
              <a:buNone/>
            </a:pPr>
            <a:r>
              <a:rPr lang="en-US" altLang="en-US" sz="4000" dirty="0"/>
              <a:t>Firm B:	$30,000</a:t>
            </a:r>
          </a:p>
          <a:p>
            <a:pPr algn="ctr">
              <a:lnSpc>
                <a:spcPct val="90000"/>
              </a:lnSpc>
              <a:buFont typeface="Wingdings" pitchFamily="2" charset="2"/>
              <a:buNone/>
            </a:pPr>
            <a:r>
              <a:rPr lang="en-US" altLang="en-US" sz="4000" dirty="0"/>
              <a:t>Firm C:	$67,500</a:t>
            </a:r>
          </a:p>
          <a:p>
            <a:pPr algn="ctr">
              <a:lnSpc>
                <a:spcPct val="90000"/>
              </a:lnSpc>
              <a:buFont typeface="Wingdings" pitchFamily="2" charset="2"/>
              <a:buNone/>
            </a:pPr>
            <a:r>
              <a:rPr lang="en-US" altLang="en-US" sz="4000" b="1" dirty="0"/>
              <a:t>TOTAL: $105,000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z="5400"/>
              <a:t>The Problem</a:t>
            </a:r>
          </a:p>
        </p:txBody>
      </p:sp>
      <p:sp>
        <p:nvSpPr>
          <p:cNvPr id="188419" name="Rectangle 3"/>
          <p:cNvSpPr>
            <a:spLocks noGrp="1" noChangeArrowheads="1"/>
          </p:cNvSpPr>
          <p:nvPr>
            <p:ph idx="1"/>
          </p:nvPr>
        </p:nvSpPr>
        <p:spPr/>
        <p:txBody>
          <a:bodyPr/>
          <a:lstStyle/>
          <a:p>
            <a:r>
              <a:rPr lang="en-US" altLang="en-US" sz="3600"/>
              <a:t>The AQCC has </a:t>
            </a:r>
            <a:r>
              <a:rPr lang="en-US" altLang="en-US" sz="3600" b="1" u="sng"/>
              <a:t>decided</a:t>
            </a:r>
            <a:r>
              <a:rPr lang="en-US" altLang="en-US" sz="3600"/>
              <a:t> that the “fairest” method is to make each business responsible for reducing pollution by half.  To do this, the Commission issued 45,000 credits for the emission of 1 Ton of Yuk and gave each firm credits equal to ½ of its current Yuk emissions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84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ltLang="en-US" sz="5400"/>
              <a:t>The Problem</a:t>
            </a:r>
          </a:p>
        </p:txBody>
      </p:sp>
      <p:sp>
        <p:nvSpPr>
          <p:cNvPr id="100355" name="Rectangle 3"/>
          <p:cNvSpPr>
            <a:spLocks noGrp="1" noChangeArrowheads="1"/>
          </p:cNvSpPr>
          <p:nvPr>
            <p:ph idx="1"/>
          </p:nvPr>
        </p:nvSpPr>
        <p:spPr/>
        <p:txBody>
          <a:bodyPr/>
          <a:lstStyle/>
          <a:p>
            <a:pPr>
              <a:buFont typeface="Wingdings" pitchFamily="2" charset="2"/>
              <a:buNone/>
            </a:pPr>
            <a:r>
              <a:rPr lang="en-US" altLang="en-US"/>
              <a:t>	</a:t>
            </a:r>
            <a:r>
              <a:rPr lang="en-US" altLang="en-US" sz="3600"/>
              <a:t>Firms may pollute up to the level of credits they hold without penalty and must pay to clean-up pollution for which they do not hold credits</a:t>
            </a:r>
            <a:endParaRPr lang="en-US" altLang="en-US" sz="4000"/>
          </a:p>
          <a:p>
            <a:pPr algn="ctr">
              <a:buFont typeface="Wingdings" pitchFamily="2" charset="2"/>
              <a:buNone/>
            </a:pPr>
            <a:r>
              <a:rPr lang="en-US" altLang="en-US" sz="4000"/>
              <a:t>Firm A: 7,500 ton credits</a:t>
            </a:r>
          </a:p>
          <a:p>
            <a:pPr algn="ctr">
              <a:buFont typeface="Wingdings" pitchFamily="2" charset="2"/>
              <a:buNone/>
            </a:pPr>
            <a:r>
              <a:rPr lang="en-US" altLang="en-US" sz="4000"/>
              <a:t>Firm B: 15,000 ton credits</a:t>
            </a:r>
          </a:p>
          <a:p>
            <a:pPr algn="ctr">
              <a:buFont typeface="Wingdings" pitchFamily="2" charset="2"/>
              <a:buNone/>
            </a:pPr>
            <a:r>
              <a:rPr lang="en-US" altLang="en-US" sz="4000"/>
              <a:t>Firm C: 22,500 ton credits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en-US" sz="6000"/>
              <a:t>The Challenge</a:t>
            </a:r>
          </a:p>
        </p:txBody>
      </p:sp>
      <p:sp>
        <p:nvSpPr>
          <p:cNvPr id="101379" name="Rectangle 3"/>
          <p:cNvSpPr>
            <a:spLocks noGrp="1" noChangeArrowheads="1"/>
          </p:cNvSpPr>
          <p:nvPr>
            <p:ph idx="1"/>
          </p:nvPr>
        </p:nvSpPr>
        <p:spPr/>
        <p:txBody>
          <a:bodyPr/>
          <a:lstStyle/>
          <a:p>
            <a:pPr algn="ctr">
              <a:buFont typeface="Wingdings" pitchFamily="2" charset="2"/>
              <a:buNone/>
            </a:pPr>
            <a:r>
              <a:rPr lang="en-US" altLang="en-US"/>
              <a:t>	</a:t>
            </a:r>
            <a:r>
              <a:rPr lang="en-US" altLang="en-US" sz="4800"/>
              <a:t>Can you clean up the Yuk </a:t>
            </a:r>
          </a:p>
          <a:p>
            <a:pPr algn="ctr">
              <a:buFont typeface="Wingdings" pitchFamily="2" charset="2"/>
              <a:buNone/>
            </a:pPr>
            <a:r>
              <a:rPr lang="en-US" altLang="en-US" sz="4800"/>
              <a:t>to 45,000 Tons </a:t>
            </a:r>
          </a:p>
          <a:p>
            <a:pPr algn="ctr">
              <a:buFont typeface="Wingdings" pitchFamily="2" charset="2"/>
              <a:buNone/>
            </a:pPr>
            <a:r>
              <a:rPr lang="en-US" altLang="en-US" sz="4800"/>
              <a:t>At a LOWER cost through trade?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Practice with Opportunity Cost</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z="6600"/>
              <a:t>GOAL:</a:t>
            </a:r>
          </a:p>
        </p:txBody>
      </p:sp>
      <p:sp>
        <p:nvSpPr>
          <p:cNvPr id="102403" name="Rectangle 3"/>
          <p:cNvSpPr>
            <a:spLocks noGrp="1" noChangeArrowheads="1"/>
          </p:cNvSpPr>
          <p:nvPr>
            <p:ph idx="1"/>
          </p:nvPr>
        </p:nvSpPr>
        <p:spPr/>
        <p:txBody>
          <a:bodyPr/>
          <a:lstStyle/>
          <a:p>
            <a:pPr algn="ctr">
              <a:buFont typeface="Wingdings" pitchFamily="2" charset="2"/>
              <a:buNone/>
            </a:pPr>
            <a:r>
              <a:rPr lang="en-US" altLang="en-US" sz="3600"/>
              <a:t>	</a:t>
            </a:r>
            <a:r>
              <a:rPr lang="en-US" altLang="en-US" sz="4800"/>
              <a:t>Lower total clean-up cost without making any firm worse off.</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altLang="en-US"/>
              <a:t>Goal</a:t>
            </a:r>
          </a:p>
        </p:txBody>
      </p:sp>
      <p:sp>
        <p:nvSpPr>
          <p:cNvPr id="103427" name="Content Placeholder 2"/>
          <p:cNvSpPr>
            <a:spLocks noGrp="1"/>
          </p:cNvSpPr>
          <p:nvPr>
            <p:ph idx="1"/>
          </p:nvPr>
        </p:nvSpPr>
        <p:spPr/>
        <p:txBody>
          <a:bodyPr>
            <a:normAutofit fontScale="92500" lnSpcReduction="10000"/>
          </a:bodyPr>
          <a:lstStyle/>
          <a:p>
            <a:r>
              <a:rPr lang="en-US" altLang="en-US"/>
              <a:t>Your firm has already budgeted to clean up half of your pollution and turn in credits for the other half.</a:t>
            </a:r>
          </a:p>
          <a:p>
            <a:r>
              <a:rPr lang="en-US" altLang="en-US"/>
              <a:t>Can you come up with a solution that is BETTER for you - that will cost less than your budgeted amount - and will still result in a reduction of pollution in your region to 45,000 Tons?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z="5400"/>
              <a:t>The Incentive:</a:t>
            </a:r>
          </a:p>
        </p:txBody>
      </p:sp>
      <p:sp>
        <p:nvSpPr>
          <p:cNvPr id="192515" name="Rectangle 3"/>
          <p:cNvSpPr>
            <a:spLocks noGrp="1" noChangeArrowheads="1"/>
          </p:cNvSpPr>
          <p:nvPr>
            <p:ph idx="1"/>
          </p:nvPr>
        </p:nvSpPr>
        <p:spPr/>
        <p:txBody>
          <a:bodyPr/>
          <a:lstStyle/>
          <a:p>
            <a:pPr>
              <a:defRPr/>
            </a:pPr>
            <a:r>
              <a:rPr lang="en-US" sz="3600" dirty="0"/>
              <a:t>$1/person on each team that meets emissions goal at lower cost than budgeted.  (Teams that have a balance &gt; zero.)</a:t>
            </a:r>
          </a:p>
          <a:p>
            <a:pPr>
              <a:defRPr/>
            </a:pPr>
            <a:r>
              <a:rPr lang="en-US" sz="3600" dirty="0">
                <a:solidFill>
                  <a:schemeClr val="bg1">
                    <a:lumMod val="65000"/>
                  </a:schemeClr>
                </a:solidFill>
              </a:rPr>
              <a:t>$5 for firm with the greatest percentage decrease in costs.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a:t>Procedure</a:t>
            </a:r>
          </a:p>
        </p:txBody>
      </p:sp>
      <p:sp>
        <p:nvSpPr>
          <p:cNvPr id="105475" name="Content Placeholder 2"/>
          <p:cNvSpPr>
            <a:spLocks noGrp="1"/>
          </p:cNvSpPr>
          <p:nvPr>
            <p:ph idx="1"/>
          </p:nvPr>
        </p:nvSpPr>
        <p:spPr/>
        <p:txBody>
          <a:bodyPr>
            <a:normAutofit fontScale="92500" lnSpcReduction="20000"/>
          </a:bodyPr>
          <a:lstStyle/>
          <a:p>
            <a:r>
              <a:rPr lang="en-US" altLang="en-US"/>
              <a:t>Credits are valuable to you.  1T Credit is worth what it costs you to clean up 1 Ton of pollution.  </a:t>
            </a:r>
          </a:p>
          <a:p>
            <a:r>
              <a:rPr lang="en-US" altLang="en-US"/>
              <a:t>You would only be willing to </a:t>
            </a:r>
            <a:r>
              <a:rPr lang="en-US" altLang="en-US" b="1"/>
              <a:t>SELL</a:t>
            </a:r>
            <a:r>
              <a:rPr lang="en-US" altLang="en-US"/>
              <a:t> a 1T credit if someone pays you </a:t>
            </a:r>
            <a:r>
              <a:rPr lang="en-US" altLang="en-US" b="1"/>
              <a:t>MORE</a:t>
            </a:r>
            <a:r>
              <a:rPr lang="en-US" altLang="en-US"/>
              <a:t> than it costs you to clean up 1 Ton of pollution.</a:t>
            </a:r>
          </a:p>
          <a:p>
            <a:r>
              <a:rPr lang="en-US" altLang="en-US"/>
              <a:t>You would only be willing to </a:t>
            </a:r>
            <a:r>
              <a:rPr lang="en-US" altLang="en-US" b="1"/>
              <a:t>BUY</a:t>
            </a:r>
            <a:r>
              <a:rPr lang="en-US" altLang="en-US"/>
              <a:t> a 1T credit if it costs </a:t>
            </a:r>
            <a:r>
              <a:rPr lang="en-US" altLang="en-US" b="1"/>
              <a:t>LESS</a:t>
            </a:r>
            <a:r>
              <a:rPr lang="en-US" altLang="en-US"/>
              <a:t> than cleaning up 1 Ton of pollution.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a:t>Procedures</a:t>
            </a:r>
          </a:p>
        </p:txBody>
      </p:sp>
      <p:sp>
        <p:nvSpPr>
          <p:cNvPr id="106499" name="Content Placeholder 2"/>
          <p:cNvSpPr>
            <a:spLocks noGrp="1"/>
          </p:cNvSpPr>
          <p:nvPr>
            <p:ph idx="1"/>
          </p:nvPr>
        </p:nvSpPr>
        <p:spPr/>
        <p:txBody>
          <a:bodyPr>
            <a:normAutofit fontScale="92500" lnSpcReduction="10000"/>
          </a:bodyPr>
          <a:lstStyle/>
          <a:p>
            <a:r>
              <a:rPr lang="en-US" altLang="en-US"/>
              <a:t>Talk with your group and other teams to come up with a solution.</a:t>
            </a:r>
          </a:p>
          <a:p>
            <a:r>
              <a:rPr lang="en-US" altLang="en-US"/>
              <a:t>If you decide to BUY credits from other teams, write them a check for the agreed upon amount and record it on your balance sheet.</a:t>
            </a:r>
          </a:p>
          <a:p>
            <a:r>
              <a:rPr lang="en-US" altLang="en-US"/>
              <a:t>If you decide to SELL credits, collect the money (a check) and record it on your balance sheet.</a:t>
            </a:r>
          </a:p>
          <a:p>
            <a:pPr>
              <a:buFontTx/>
              <a:buNone/>
            </a:pPr>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a:t>Procedures</a:t>
            </a:r>
          </a:p>
        </p:txBody>
      </p:sp>
      <p:sp>
        <p:nvSpPr>
          <p:cNvPr id="107523" name="Content Placeholder 2"/>
          <p:cNvSpPr>
            <a:spLocks noGrp="1"/>
          </p:cNvSpPr>
          <p:nvPr>
            <p:ph idx="1"/>
          </p:nvPr>
        </p:nvSpPr>
        <p:spPr/>
        <p:txBody>
          <a:bodyPr>
            <a:normAutofit fontScale="92500" lnSpcReduction="10000"/>
          </a:bodyPr>
          <a:lstStyle/>
          <a:p>
            <a:r>
              <a:rPr lang="en-US" altLang="en-US"/>
              <a:t>At the end of the simulation, you have 3 options:</a:t>
            </a:r>
          </a:p>
          <a:p>
            <a:pPr marL="971550" lvl="1" indent="-514350">
              <a:buFont typeface="Verdana" pitchFamily="34" charset="0"/>
              <a:buAutoNum type="arabicPeriod"/>
            </a:pPr>
            <a:r>
              <a:rPr lang="en-US" altLang="en-US"/>
              <a:t>Turn in enough pollution credits to cover all your pollution</a:t>
            </a:r>
          </a:p>
          <a:p>
            <a:pPr marL="971550" lvl="1" indent="-514350">
              <a:buFont typeface="Verdana" pitchFamily="34" charset="0"/>
              <a:buAutoNum type="arabicPeriod"/>
            </a:pPr>
            <a:r>
              <a:rPr lang="en-US" altLang="en-US"/>
              <a:t>Write a check to pay for “clean-up” of all your pollution</a:t>
            </a:r>
          </a:p>
          <a:p>
            <a:pPr marL="971550" lvl="1" indent="-514350">
              <a:buFont typeface="Verdana" pitchFamily="34" charset="0"/>
              <a:buAutoNum type="arabicPeriod"/>
            </a:pPr>
            <a:r>
              <a:rPr lang="en-US" altLang="en-US"/>
              <a:t>Turn in credits for some of your pollution and write a check for “clean-up” of the rest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a:t>Solutions Follow</a:t>
            </a:r>
          </a:p>
        </p:txBody>
      </p:sp>
      <p:sp>
        <p:nvSpPr>
          <p:cNvPr id="108547" name="Rectangle 3"/>
          <p:cNvSpPr>
            <a:spLocks noGrp="1" noChangeArrowheads="1"/>
          </p:cNvSpPr>
          <p:nvPr>
            <p:ph idx="1"/>
          </p:nvPr>
        </p:nvSpPr>
        <p:spPr/>
        <p:txBody>
          <a:bodyPr/>
          <a:lstStyle/>
          <a:p>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r>
              <a:rPr lang="en-US" altLang="en-US" sz="4800"/>
              <a:t>A Better Solution than just paying to clean-up:</a:t>
            </a:r>
          </a:p>
        </p:txBody>
      </p:sp>
      <p:sp>
        <p:nvSpPr>
          <p:cNvPr id="109571" name="Rectangle 3"/>
          <p:cNvSpPr>
            <a:spLocks noGrp="1" noChangeArrowheads="1"/>
          </p:cNvSpPr>
          <p:nvPr>
            <p:ph idx="1"/>
          </p:nvPr>
        </p:nvSpPr>
        <p:spPr>
          <a:xfrm>
            <a:off x="1981200" y="1828800"/>
            <a:ext cx="8229600" cy="4800600"/>
          </a:xfrm>
        </p:spPr>
        <p:txBody>
          <a:bodyPr/>
          <a:lstStyle/>
          <a:p>
            <a:pPr algn="ctr">
              <a:buFont typeface="Wingdings" pitchFamily="2" charset="2"/>
              <a:buNone/>
            </a:pPr>
            <a:r>
              <a:rPr lang="en-US" altLang="en-US" sz="3600"/>
              <a:t>	</a:t>
            </a:r>
            <a:r>
              <a:rPr lang="en-US" altLang="en-US" sz="4800"/>
              <a:t>Firm A’s costs below $7500</a:t>
            </a:r>
          </a:p>
          <a:p>
            <a:pPr algn="ctr">
              <a:buFont typeface="Wingdings" pitchFamily="2" charset="2"/>
              <a:buNone/>
            </a:pPr>
            <a:r>
              <a:rPr lang="en-US" altLang="en-US" sz="4800"/>
              <a:t>Firm B’s costs below $30,000</a:t>
            </a:r>
          </a:p>
          <a:p>
            <a:pPr algn="ctr">
              <a:buFont typeface="Wingdings" pitchFamily="2" charset="2"/>
              <a:buNone/>
            </a:pPr>
            <a:r>
              <a:rPr lang="en-US" altLang="en-US" sz="4800"/>
              <a:t>Firm C’s costs below $67,500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ltLang="en-US" sz="6000" b="1"/>
              <a:t>A Better Solution</a:t>
            </a:r>
          </a:p>
        </p:txBody>
      </p:sp>
      <p:sp>
        <p:nvSpPr>
          <p:cNvPr id="198659" name="Rectangle 3"/>
          <p:cNvSpPr>
            <a:spLocks noGrp="1" noChangeArrowheads="1"/>
          </p:cNvSpPr>
          <p:nvPr>
            <p:ph idx="1"/>
          </p:nvPr>
        </p:nvSpPr>
        <p:spPr/>
        <p:txBody>
          <a:bodyPr>
            <a:normAutofit fontScale="92500"/>
          </a:bodyPr>
          <a:lstStyle/>
          <a:p>
            <a:pPr algn="ctr">
              <a:lnSpc>
                <a:spcPct val="90000"/>
              </a:lnSpc>
              <a:buFont typeface="Wingdings" pitchFamily="2" charset="2"/>
              <a:buNone/>
            </a:pPr>
            <a:r>
              <a:rPr lang="en-US" altLang="en-US" sz="4000"/>
              <a:t>Firms A and B sell the issued credits for more than the clean-up costs them.</a:t>
            </a:r>
          </a:p>
          <a:p>
            <a:pPr algn="ctr">
              <a:lnSpc>
                <a:spcPct val="90000"/>
              </a:lnSpc>
              <a:buFont typeface="Wingdings" pitchFamily="2" charset="2"/>
              <a:buNone/>
            </a:pPr>
            <a:endParaRPr lang="en-US" altLang="en-US" sz="1800"/>
          </a:p>
          <a:p>
            <a:pPr algn="ctr">
              <a:lnSpc>
                <a:spcPct val="90000"/>
              </a:lnSpc>
              <a:buFont typeface="Wingdings" pitchFamily="2" charset="2"/>
              <a:buNone/>
            </a:pPr>
            <a:r>
              <a:rPr lang="en-US" altLang="en-US"/>
              <a:t>(Price they sell for can be ANYWHERE between the LOWEST A and B would be willing to accept and the MOST firm C would be willing to pay.)</a:t>
            </a:r>
          </a:p>
          <a:p>
            <a:pPr algn="ctr">
              <a:lnSpc>
                <a:spcPct val="90000"/>
              </a:lnSpc>
              <a:buFont typeface="Wingdings" pitchFamily="2" charset="2"/>
              <a:buNone/>
            </a:pPr>
            <a:r>
              <a:rPr lang="en-US" altLang="en-US" sz="4000"/>
              <a:t>Price range $1.01 - $2.99/T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81200" y="0"/>
            <a:ext cx="8229600" cy="762000"/>
          </a:xfrm>
        </p:spPr>
        <p:txBody>
          <a:bodyPr/>
          <a:lstStyle/>
          <a:p>
            <a:r>
              <a:rPr lang="en-US" altLang="en-US" sz="3600"/>
              <a:t>A Better Solution (@ </a:t>
            </a:r>
            <a:r>
              <a:rPr lang="en-US" altLang="en-US" sz="3600" b="1"/>
              <a:t>low</a:t>
            </a:r>
            <a:r>
              <a:rPr lang="en-US" altLang="en-US" sz="3600"/>
              <a:t> prices)</a:t>
            </a:r>
          </a:p>
        </p:txBody>
      </p:sp>
      <p:sp>
        <p:nvSpPr>
          <p:cNvPr id="199683" name="Rectangle 3"/>
          <p:cNvSpPr>
            <a:spLocks noGrp="1" noChangeArrowheads="1"/>
          </p:cNvSpPr>
          <p:nvPr>
            <p:ph idx="1"/>
          </p:nvPr>
        </p:nvSpPr>
        <p:spPr>
          <a:xfrm>
            <a:off x="1524000" y="685800"/>
            <a:ext cx="9144000" cy="6172200"/>
          </a:xfrm>
        </p:spPr>
        <p:txBody>
          <a:bodyPr/>
          <a:lstStyle/>
          <a:p>
            <a:pPr>
              <a:buFont typeface="Wingdings" pitchFamily="2" charset="2"/>
              <a:buNone/>
            </a:pPr>
            <a:r>
              <a:rPr lang="en-US" altLang="en-US" sz="2000" dirty="0"/>
              <a:t>Firm A:						CLEAN-UP COSTS</a:t>
            </a:r>
          </a:p>
          <a:p>
            <a:pPr>
              <a:buFont typeface="Wingdings" pitchFamily="2" charset="2"/>
              <a:buNone/>
            </a:pPr>
            <a:r>
              <a:rPr lang="en-US" altLang="en-US" sz="2000" dirty="0"/>
              <a:t>	Reduces emissions by 15,000 T				$15,000</a:t>
            </a:r>
          </a:p>
          <a:p>
            <a:pPr>
              <a:buFont typeface="Wingdings" pitchFamily="2" charset="2"/>
              <a:buNone/>
            </a:pPr>
            <a:r>
              <a:rPr lang="en-US" altLang="en-US" sz="2000" dirty="0"/>
              <a:t>	Sells 7500T credits to Firm C for $1.01/T			</a:t>
            </a:r>
            <a:r>
              <a:rPr lang="en-US" altLang="en-US" sz="2000" u="sng" dirty="0"/>
              <a:t>- $7,575</a:t>
            </a:r>
          </a:p>
          <a:p>
            <a:pPr>
              <a:buFont typeface="Wingdings" pitchFamily="2" charset="2"/>
              <a:buNone/>
            </a:pPr>
            <a:r>
              <a:rPr lang="en-US" altLang="en-US" sz="2000" dirty="0"/>
              <a:t>	Total Cost for Firm A					</a:t>
            </a:r>
            <a:r>
              <a:rPr lang="en-US" altLang="en-US" sz="2000" b="1" dirty="0"/>
              <a:t>$  7,425</a:t>
            </a:r>
          </a:p>
          <a:p>
            <a:pPr>
              <a:buFont typeface="Wingdings" pitchFamily="2" charset="2"/>
              <a:buNone/>
            </a:pPr>
            <a:r>
              <a:rPr lang="en-US" altLang="en-US" sz="2000" dirty="0"/>
              <a:t>Firm B:</a:t>
            </a:r>
          </a:p>
          <a:p>
            <a:pPr>
              <a:buFont typeface="Wingdings" pitchFamily="2" charset="2"/>
              <a:buNone/>
            </a:pPr>
            <a:r>
              <a:rPr lang="en-US" altLang="en-US" sz="2000" dirty="0"/>
              <a:t>	Reduce emissions by 30,000 T				$ 60,000</a:t>
            </a:r>
          </a:p>
          <a:p>
            <a:pPr>
              <a:buFont typeface="Wingdings" pitchFamily="2" charset="2"/>
              <a:buNone/>
            </a:pPr>
            <a:r>
              <a:rPr lang="en-US" altLang="en-US" sz="2000" dirty="0"/>
              <a:t>	Sells 15,000T credits to Firm C	for $2.01/T		</a:t>
            </a:r>
            <a:r>
              <a:rPr lang="en-US" altLang="en-US" sz="2000" u="sng" dirty="0"/>
              <a:t>-$30,150</a:t>
            </a:r>
          </a:p>
          <a:p>
            <a:pPr>
              <a:buFont typeface="Wingdings" pitchFamily="2" charset="2"/>
              <a:buNone/>
            </a:pPr>
            <a:r>
              <a:rPr lang="en-US" altLang="en-US" sz="2000" dirty="0"/>
              <a:t>	Total Cost for Firm B					</a:t>
            </a:r>
            <a:r>
              <a:rPr lang="en-US" altLang="en-US" sz="2000" b="1" dirty="0"/>
              <a:t>$29,850</a:t>
            </a:r>
            <a:endParaRPr lang="en-US" altLang="en-US" sz="2000" dirty="0"/>
          </a:p>
          <a:p>
            <a:pPr>
              <a:buFont typeface="Wingdings" pitchFamily="2" charset="2"/>
              <a:buNone/>
            </a:pPr>
            <a:r>
              <a:rPr lang="en-US" altLang="en-US" sz="2000" dirty="0"/>
              <a:t>Firm C:</a:t>
            </a:r>
          </a:p>
          <a:p>
            <a:pPr>
              <a:buFont typeface="Wingdings" pitchFamily="2" charset="2"/>
              <a:buNone/>
            </a:pPr>
            <a:r>
              <a:rPr lang="en-US" altLang="en-US" sz="2000" dirty="0"/>
              <a:t>	Purchase 7500 T credits from Firm A			$  7,575</a:t>
            </a:r>
          </a:p>
          <a:p>
            <a:pPr>
              <a:buFont typeface="Wingdings" pitchFamily="2" charset="2"/>
              <a:buNone/>
            </a:pPr>
            <a:r>
              <a:rPr lang="en-US" altLang="en-US" sz="2000" dirty="0"/>
              <a:t>	Purchase 15,000T credits from Firm B			$30,150</a:t>
            </a:r>
          </a:p>
          <a:p>
            <a:pPr>
              <a:buFont typeface="Wingdings" pitchFamily="2" charset="2"/>
              <a:buNone/>
            </a:pPr>
            <a:r>
              <a:rPr lang="en-US" altLang="en-US" sz="2000" dirty="0"/>
              <a:t>	Use own 22,500T credits				</a:t>
            </a:r>
            <a:r>
              <a:rPr lang="en-US" altLang="en-US" sz="2000" u="sng" dirty="0"/>
              <a:t>$    _   0</a:t>
            </a:r>
          </a:p>
          <a:p>
            <a:pPr>
              <a:buFont typeface="Wingdings" pitchFamily="2" charset="2"/>
              <a:buNone/>
            </a:pPr>
            <a:r>
              <a:rPr lang="en-US" altLang="en-US" sz="2000" dirty="0"/>
              <a:t>	Total Cost for Firm C					</a:t>
            </a:r>
            <a:r>
              <a:rPr lang="en-US" altLang="en-US" sz="2000" b="1" dirty="0"/>
              <a:t>$37,725</a:t>
            </a:r>
          </a:p>
          <a:p>
            <a:pPr>
              <a:buFont typeface="Wingdings" pitchFamily="2" charset="2"/>
              <a:buNone/>
            </a:pPr>
            <a:endParaRPr lang="en-US" altLang="en-US" sz="2000" dirty="0"/>
          </a:p>
          <a:p>
            <a:pPr>
              <a:buFont typeface="Wingdings" pitchFamily="2" charset="2"/>
              <a:buNone/>
            </a:pPr>
            <a:r>
              <a:rPr lang="en-US" altLang="en-US" sz="2000" dirty="0"/>
              <a:t>TOTAL COST FOR 45,000T reduction = 			</a:t>
            </a:r>
            <a:r>
              <a:rPr lang="en-US" altLang="en-US" sz="2000" b="1" dirty="0"/>
              <a:t>$75,000</a:t>
            </a:r>
            <a:endParaRPr lang="en-US" altLang="en-US" sz="2400" b="1" u="sng" dirty="0"/>
          </a:p>
        </p:txBody>
      </p:sp>
      <p:sp>
        <p:nvSpPr>
          <p:cNvPr id="4" name="Oval 3"/>
          <p:cNvSpPr/>
          <p:nvPr/>
        </p:nvSpPr>
        <p:spPr>
          <a:xfrm>
            <a:off x="7715250" y="6210301"/>
            <a:ext cx="1447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Arrow 4"/>
          <p:cNvSpPr/>
          <p:nvPr/>
        </p:nvSpPr>
        <p:spPr>
          <a:xfrm rot="8508515">
            <a:off x="8519930" y="4143003"/>
            <a:ext cx="5029200" cy="1447800"/>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rot="19321042">
            <a:off x="8858675" y="4629518"/>
            <a:ext cx="3810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solidFill>
                  <a:schemeClr val="bg1"/>
                </a:solidFill>
              </a:rPr>
              <a:t>Lower than the $120K or $105K cost of other solutions!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68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68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968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968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968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968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968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9683">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9683">
                                            <p:txEl>
                                              <p:pRg st="14" end="14"/>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P spid="4" grpId="0" animBg="1"/>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5400" dirty="0"/>
              <a:t>Characteristics of Cost</a:t>
            </a:r>
          </a:p>
        </p:txBody>
      </p:sp>
      <p:sp>
        <p:nvSpPr>
          <p:cNvPr id="10243" name="Rectangle 3"/>
          <p:cNvSpPr>
            <a:spLocks noGrp="1" noChangeArrowheads="1"/>
          </p:cNvSpPr>
          <p:nvPr>
            <p:ph idx="1"/>
          </p:nvPr>
        </p:nvSpPr>
        <p:spPr/>
        <p:txBody>
          <a:bodyPr/>
          <a:lstStyle/>
          <a:p>
            <a:r>
              <a:rPr lang="en-US" altLang="en-US" dirty="0"/>
              <a:t>Costs are to people.  All costs are costs to the decision-maker</a:t>
            </a:r>
          </a:p>
          <a:p>
            <a:pPr lvl="1"/>
            <a:r>
              <a:rPr lang="en-US" altLang="en-US" dirty="0"/>
              <a:t>Costs are subjective; individuals value costs differently</a:t>
            </a:r>
          </a:p>
          <a:p>
            <a:pPr lvl="1"/>
            <a:r>
              <a:rPr lang="en-US" altLang="en-US" dirty="0"/>
              <a:t>Opportunity costs may change and changes in costs affect people’s choices</a:t>
            </a:r>
            <a:endParaRPr lang="en-US" altLang="en-US" sz="3600" dirty="0"/>
          </a:p>
          <a:p>
            <a:pPr lvl="1">
              <a:buFontTx/>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981200" y="0"/>
            <a:ext cx="8229600" cy="762000"/>
          </a:xfrm>
        </p:spPr>
        <p:txBody>
          <a:bodyPr/>
          <a:lstStyle/>
          <a:p>
            <a:r>
              <a:rPr lang="en-US" altLang="en-US" sz="3600"/>
              <a:t>A Better Solution </a:t>
            </a:r>
            <a:r>
              <a:rPr lang="en-US" altLang="en-US" sz="3200"/>
              <a:t>(@ </a:t>
            </a:r>
            <a:r>
              <a:rPr lang="en-US" altLang="en-US" sz="3200" b="1"/>
              <a:t>higher</a:t>
            </a:r>
            <a:r>
              <a:rPr lang="en-US" altLang="en-US" sz="3200"/>
              <a:t> price)</a:t>
            </a:r>
          </a:p>
        </p:txBody>
      </p:sp>
      <p:sp>
        <p:nvSpPr>
          <p:cNvPr id="200707" name="Rectangle 3"/>
          <p:cNvSpPr>
            <a:spLocks noGrp="1" noChangeArrowheads="1"/>
          </p:cNvSpPr>
          <p:nvPr>
            <p:ph idx="1"/>
          </p:nvPr>
        </p:nvSpPr>
        <p:spPr>
          <a:xfrm>
            <a:off x="1066800" y="647700"/>
            <a:ext cx="9144000" cy="6172200"/>
          </a:xfrm>
        </p:spPr>
        <p:txBody>
          <a:bodyPr/>
          <a:lstStyle/>
          <a:p>
            <a:pPr>
              <a:buFont typeface="Wingdings" pitchFamily="2" charset="2"/>
              <a:buNone/>
            </a:pPr>
            <a:r>
              <a:rPr lang="en-US" altLang="en-US" sz="2000" dirty="0"/>
              <a:t>Firm A:						CLEAN-UP COSTS</a:t>
            </a:r>
          </a:p>
          <a:p>
            <a:pPr>
              <a:buFont typeface="Wingdings" pitchFamily="2" charset="2"/>
              <a:buNone/>
            </a:pPr>
            <a:r>
              <a:rPr lang="en-US" altLang="en-US" sz="2000" dirty="0"/>
              <a:t>	Reduces emissions by 15,000T				 $15,000</a:t>
            </a:r>
          </a:p>
          <a:p>
            <a:pPr>
              <a:buFont typeface="Wingdings" pitchFamily="2" charset="2"/>
              <a:buNone/>
            </a:pPr>
            <a:r>
              <a:rPr lang="en-US" altLang="en-US" sz="2000" dirty="0"/>
              <a:t>	Sells 7500T credits to Firm C for $2.99/T			</a:t>
            </a:r>
            <a:r>
              <a:rPr lang="en-US" altLang="en-US" sz="2000" u="sng" dirty="0"/>
              <a:t>-$22,425</a:t>
            </a:r>
          </a:p>
          <a:p>
            <a:pPr>
              <a:buFont typeface="Wingdings" pitchFamily="2" charset="2"/>
              <a:buNone/>
            </a:pPr>
            <a:r>
              <a:rPr lang="en-US" altLang="en-US" sz="2000" dirty="0"/>
              <a:t>	Total Cost for Firm A					</a:t>
            </a:r>
            <a:r>
              <a:rPr lang="en-US" altLang="en-US" sz="2000" b="1" dirty="0"/>
              <a:t>$ -7,425</a:t>
            </a:r>
          </a:p>
          <a:p>
            <a:pPr>
              <a:buFont typeface="Wingdings" pitchFamily="2" charset="2"/>
              <a:buNone/>
            </a:pPr>
            <a:r>
              <a:rPr lang="en-US" altLang="en-US" sz="2000" dirty="0"/>
              <a:t>Firm B:</a:t>
            </a:r>
          </a:p>
          <a:p>
            <a:pPr>
              <a:buFont typeface="Wingdings" pitchFamily="2" charset="2"/>
              <a:buNone/>
            </a:pPr>
            <a:r>
              <a:rPr lang="en-US" altLang="en-US" sz="2000" dirty="0"/>
              <a:t>	Reduce emissions by 30,000 T				$ 60,000</a:t>
            </a:r>
          </a:p>
          <a:p>
            <a:pPr>
              <a:buFont typeface="Wingdings" pitchFamily="2" charset="2"/>
              <a:buNone/>
            </a:pPr>
            <a:r>
              <a:rPr lang="en-US" altLang="en-US" sz="2000" dirty="0"/>
              <a:t>	Sells 15,000T credits to Firm C	for $2.99/T		</a:t>
            </a:r>
            <a:r>
              <a:rPr lang="en-US" altLang="en-US" sz="2000" u="sng" dirty="0"/>
              <a:t>-$44,850</a:t>
            </a:r>
          </a:p>
          <a:p>
            <a:pPr>
              <a:buFont typeface="Wingdings" pitchFamily="2" charset="2"/>
              <a:buNone/>
            </a:pPr>
            <a:r>
              <a:rPr lang="en-US" altLang="en-US" sz="2000" dirty="0"/>
              <a:t>	Total Cost for Firm B					</a:t>
            </a:r>
            <a:r>
              <a:rPr lang="en-US" altLang="en-US" sz="2000" b="1" dirty="0"/>
              <a:t>$15,150</a:t>
            </a:r>
            <a:endParaRPr lang="en-US" altLang="en-US" sz="2000" dirty="0"/>
          </a:p>
          <a:p>
            <a:pPr>
              <a:buFont typeface="Wingdings" pitchFamily="2" charset="2"/>
              <a:buNone/>
            </a:pPr>
            <a:r>
              <a:rPr lang="en-US" altLang="en-US" sz="2000" dirty="0"/>
              <a:t>Firm C:</a:t>
            </a:r>
          </a:p>
          <a:p>
            <a:pPr>
              <a:buFont typeface="Wingdings" pitchFamily="2" charset="2"/>
              <a:buNone/>
            </a:pPr>
            <a:r>
              <a:rPr lang="en-US" altLang="en-US" sz="2000" dirty="0"/>
              <a:t>	Purchase 7500 T credits from Firm A			$22,425</a:t>
            </a:r>
          </a:p>
          <a:p>
            <a:pPr>
              <a:buFont typeface="Wingdings" pitchFamily="2" charset="2"/>
              <a:buNone/>
            </a:pPr>
            <a:r>
              <a:rPr lang="en-US" altLang="en-US" sz="2000" dirty="0"/>
              <a:t>	Purchase 15,000T credits from Firm B			$44,850</a:t>
            </a:r>
          </a:p>
          <a:p>
            <a:pPr>
              <a:buFont typeface="Wingdings" pitchFamily="2" charset="2"/>
              <a:buNone/>
            </a:pPr>
            <a:r>
              <a:rPr lang="en-US" altLang="en-US" sz="2000" dirty="0"/>
              <a:t>	Use own 22,500T credits				</a:t>
            </a:r>
            <a:r>
              <a:rPr lang="en-US" altLang="en-US" sz="2000" u="sng" dirty="0"/>
              <a:t>$      _0</a:t>
            </a:r>
            <a:endParaRPr lang="en-US" altLang="en-US" sz="2000" dirty="0"/>
          </a:p>
          <a:p>
            <a:pPr>
              <a:buFont typeface="Wingdings" pitchFamily="2" charset="2"/>
              <a:buNone/>
            </a:pPr>
            <a:r>
              <a:rPr lang="en-US" altLang="en-US" sz="2000" dirty="0"/>
              <a:t>	Total Cost for Firm B					</a:t>
            </a:r>
            <a:r>
              <a:rPr lang="en-US" altLang="en-US" sz="2000" b="1" dirty="0"/>
              <a:t>$67,275</a:t>
            </a:r>
          </a:p>
          <a:p>
            <a:pPr>
              <a:buFont typeface="Wingdings" pitchFamily="2" charset="2"/>
              <a:buNone/>
            </a:pPr>
            <a:endParaRPr lang="en-US" altLang="en-US" sz="2000" dirty="0"/>
          </a:p>
          <a:p>
            <a:pPr>
              <a:buFont typeface="Wingdings" pitchFamily="2" charset="2"/>
              <a:buNone/>
            </a:pPr>
            <a:r>
              <a:rPr lang="en-US" altLang="en-US" sz="2000" dirty="0"/>
              <a:t>TOTAL COST FOR 45,000T reduction = 			</a:t>
            </a:r>
            <a:r>
              <a:rPr lang="en-US" altLang="en-US" sz="2000" b="1" dirty="0"/>
              <a:t>$75,000</a:t>
            </a:r>
            <a:endParaRPr lang="en-US" altLang="en-US" sz="2000" b="1" u="sng" dirty="0"/>
          </a:p>
        </p:txBody>
      </p:sp>
      <p:sp>
        <p:nvSpPr>
          <p:cNvPr id="5" name="Oval 4"/>
          <p:cNvSpPr/>
          <p:nvPr/>
        </p:nvSpPr>
        <p:spPr>
          <a:xfrm>
            <a:off x="7315200" y="1722673"/>
            <a:ext cx="1447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ight Arrow 2"/>
          <p:cNvSpPr/>
          <p:nvPr/>
        </p:nvSpPr>
        <p:spPr>
          <a:xfrm rot="10800000">
            <a:off x="8763000" y="998772"/>
            <a:ext cx="3963179" cy="2430225"/>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9265791" y="1613719"/>
            <a:ext cx="30248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solidFill>
                  <a:schemeClr val="bg1"/>
                </a:solidFill>
              </a:rPr>
              <a:t>Note:  Negative clean-up costs mean that  in this scenario Firm A is getting paid to clean up!</a:t>
            </a:r>
          </a:p>
        </p:txBody>
      </p:sp>
      <p:sp>
        <p:nvSpPr>
          <p:cNvPr id="8" name="Oval 7"/>
          <p:cNvSpPr/>
          <p:nvPr/>
        </p:nvSpPr>
        <p:spPr>
          <a:xfrm>
            <a:off x="7315200" y="6096000"/>
            <a:ext cx="1447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rot="10800000">
            <a:off x="8698036" y="4417220"/>
            <a:ext cx="5029200" cy="2057400"/>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9123025" y="4984254"/>
            <a:ext cx="25127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b="1" dirty="0">
                <a:solidFill>
                  <a:schemeClr val="bg1"/>
                </a:solidFill>
              </a:rPr>
              <a:t>Lower than the $120K or $105K cost of other solutions!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07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07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07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07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07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07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070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070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070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0707">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0707">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0707">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0707">
                                            <p:txEl>
                                              <p:pRg st="14" end="14"/>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P spid="5" grpId="0" animBg="1"/>
      <p:bldP spid="3" grpId="0" animBg="1"/>
      <p:bldP spid="4" grpId="0"/>
      <p:bldP spid="8" grpId="0" animBg="1"/>
      <p:bldP spid="9" grpId="0" animBg="1"/>
      <p:bldP spid="1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a:t>
            </a:r>
          </a:p>
        </p:txBody>
      </p:sp>
      <p:sp>
        <p:nvSpPr>
          <p:cNvPr id="3" name="Content Placeholder 2"/>
          <p:cNvSpPr>
            <a:spLocks noGrp="1"/>
          </p:cNvSpPr>
          <p:nvPr>
            <p:ph idx="1"/>
          </p:nvPr>
        </p:nvSpPr>
        <p:spPr/>
        <p:txBody>
          <a:bodyPr>
            <a:normAutofit fontScale="92500" lnSpcReduction="10000"/>
          </a:bodyPr>
          <a:lstStyle/>
          <a:p>
            <a:r>
              <a:rPr lang="en-US" dirty="0"/>
              <a:t>What was the least-cost method of meeting the required pollution standards?</a:t>
            </a:r>
          </a:p>
          <a:p>
            <a:pPr lvl="1"/>
            <a:r>
              <a:rPr lang="en-US" dirty="0"/>
              <a:t>A market for emissions credits</a:t>
            </a:r>
          </a:p>
          <a:p>
            <a:r>
              <a:rPr lang="en-US" dirty="0"/>
              <a:t>Why is this the least cost method?</a:t>
            </a:r>
          </a:p>
          <a:p>
            <a:pPr lvl="1"/>
            <a:r>
              <a:rPr lang="en-US" dirty="0"/>
              <a:t>The market coordinates the information each firm knows (own cost of clean-up) – and provides incentives for clean-up to be undertaken by the firms with the lowest clean-up costs.</a:t>
            </a:r>
          </a:p>
          <a:p>
            <a:endParaRPr lang="en-US" dirty="0"/>
          </a:p>
        </p:txBody>
      </p:sp>
    </p:spTree>
    <p:extLst>
      <p:ext uri="{BB962C8B-B14F-4D97-AF65-F5344CB8AC3E}">
        <p14:creationId xmlns:p14="http://schemas.microsoft.com/office/powerpoint/2010/main" val="1970626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a:t>
            </a:r>
          </a:p>
        </p:txBody>
      </p:sp>
      <p:sp>
        <p:nvSpPr>
          <p:cNvPr id="3" name="Content Placeholder 2"/>
          <p:cNvSpPr>
            <a:spLocks noGrp="1"/>
          </p:cNvSpPr>
          <p:nvPr>
            <p:ph idx="1"/>
          </p:nvPr>
        </p:nvSpPr>
        <p:spPr/>
        <p:txBody>
          <a:bodyPr>
            <a:normAutofit fontScale="92500" lnSpcReduction="10000"/>
          </a:bodyPr>
          <a:lstStyle/>
          <a:p>
            <a:r>
              <a:rPr lang="en-US" dirty="0"/>
              <a:t>What is the incentive for firms to adopt the emissions trading?</a:t>
            </a:r>
          </a:p>
          <a:p>
            <a:pPr lvl="1"/>
            <a:r>
              <a:rPr lang="en-US" dirty="0"/>
              <a:t>$$$$$</a:t>
            </a:r>
          </a:p>
          <a:p>
            <a:r>
              <a:rPr lang="en-US" dirty="0"/>
              <a:t>Why did (might) some groups NOT reach this solution?</a:t>
            </a:r>
          </a:p>
          <a:p>
            <a:pPr lvl="1"/>
            <a:r>
              <a:rPr lang="en-US" dirty="0"/>
              <a:t>It may be that they did not think of trading, or that one firm refused to trade.  Markets require willing buyers and sellers.</a:t>
            </a:r>
          </a:p>
          <a:p>
            <a:endParaRPr lang="en-US" dirty="0"/>
          </a:p>
        </p:txBody>
      </p:sp>
    </p:spTree>
    <p:extLst>
      <p:ext uri="{BB962C8B-B14F-4D97-AF65-F5344CB8AC3E}">
        <p14:creationId xmlns:p14="http://schemas.microsoft.com/office/powerpoint/2010/main" val="749559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a:t>
            </a:r>
          </a:p>
        </p:txBody>
      </p:sp>
      <p:sp>
        <p:nvSpPr>
          <p:cNvPr id="3" name="Content Placeholder 2"/>
          <p:cNvSpPr>
            <a:spLocks noGrp="1"/>
          </p:cNvSpPr>
          <p:nvPr>
            <p:ph idx="1"/>
          </p:nvPr>
        </p:nvSpPr>
        <p:spPr/>
        <p:txBody>
          <a:bodyPr>
            <a:normAutofit fontScale="92500" lnSpcReduction="10000"/>
          </a:bodyPr>
          <a:lstStyle/>
          <a:p>
            <a:r>
              <a:rPr lang="en-US" dirty="0"/>
              <a:t>What is the significance of property rights in this activity?</a:t>
            </a:r>
          </a:p>
          <a:p>
            <a:pPr lvl="1"/>
            <a:r>
              <a:rPr lang="en-US" dirty="0"/>
              <a:t>They are necessary for a market to emerge, and it is the emergence of the market that allows the reduction of pollution at least cost.  </a:t>
            </a:r>
          </a:p>
          <a:p>
            <a:pPr lvl="1"/>
            <a:r>
              <a:rPr lang="en-US" dirty="0"/>
              <a:t>When property rights are unclear, no market will develop and the remaining options for pollution reduction are more costly.</a:t>
            </a:r>
          </a:p>
          <a:p>
            <a:endParaRPr lang="en-US" dirty="0"/>
          </a:p>
        </p:txBody>
      </p:sp>
    </p:spTree>
    <p:extLst>
      <p:ext uri="{BB962C8B-B14F-4D97-AF65-F5344CB8AC3E}">
        <p14:creationId xmlns:p14="http://schemas.microsoft.com/office/powerpoint/2010/main" val="2701095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n-US" altLang="en-US" sz="5400" dirty="0"/>
              <a:t>Debrief</a:t>
            </a:r>
          </a:p>
        </p:txBody>
      </p:sp>
      <p:sp>
        <p:nvSpPr>
          <p:cNvPr id="204803" name="Rectangle 3"/>
          <p:cNvSpPr>
            <a:spLocks noGrp="1" noChangeArrowheads="1"/>
          </p:cNvSpPr>
          <p:nvPr>
            <p:ph idx="1"/>
          </p:nvPr>
        </p:nvSpPr>
        <p:spPr/>
        <p:txBody>
          <a:bodyPr>
            <a:normAutofit fontScale="92500" lnSpcReduction="20000"/>
          </a:bodyPr>
          <a:lstStyle/>
          <a:p>
            <a:pPr marL="609600" indent="-609600">
              <a:buNone/>
            </a:pPr>
            <a:r>
              <a:rPr lang="en-US" altLang="en-US"/>
              <a:t>The property right in question here: AIR</a:t>
            </a:r>
          </a:p>
          <a:p>
            <a:pPr marL="609600" indent="-609600"/>
            <a:r>
              <a:rPr lang="en-US" altLang="en-US"/>
              <a:t>What are the privileges and limitations to use of the air, and who has those rights?</a:t>
            </a:r>
          </a:p>
          <a:p>
            <a:pPr marL="990600" lvl="1" indent="-533400"/>
            <a:r>
              <a:rPr lang="en-US" altLang="en-US"/>
              <a:t>Prior to the federal mandate to reduce pollution the property rights were unclear.</a:t>
            </a:r>
          </a:p>
          <a:p>
            <a:pPr marL="990600" lvl="1" indent="-533400"/>
            <a:r>
              <a:rPr lang="en-US" altLang="en-US"/>
              <a:t>The mandate and the issuing of emission credits defined the rights – each firm had the right to use the air to emit as many tons of pollutant as it had pollution credits.</a:t>
            </a:r>
          </a:p>
        </p:txBody>
      </p:sp>
    </p:spTree>
    <p:extLst>
      <p:ext uri="{BB962C8B-B14F-4D97-AF65-F5344CB8AC3E}">
        <p14:creationId xmlns:p14="http://schemas.microsoft.com/office/powerpoint/2010/main" val="2769987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n-US" altLang="en-US" sz="5400" dirty="0"/>
              <a:t>Debrief</a:t>
            </a:r>
          </a:p>
        </p:txBody>
      </p:sp>
      <p:sp>
        <p:nvSpPr>
          <p:cNvPr id="204803" name="Rectangle 3"/>
          <p:cNvSpPr>
            <a:spLocks noGrp="1" noChangeArrowheads="1"/>
          </p:cNvSpPr>
          <p:nvPr>
            <p:ph idx="1"/>
          </p:nvPr>
        </p:nvSpPr>
        <p:spPr/>
        <p:txBody>
          <a:bodyPr>
            <a:normAutofit fontScale="85000" lnSpcReduction="10000"/>
          </a:bodyPr>
          <a:lstStyle/>
          <a:p>
            <a:pPr marL="609600" indent="-609600"/>
            <a:r>
              <a:rPr lang="en-US" altLang="en-US" dirty="0"/>
              <a:t>The U.S. uses pollution markets – called Cap and Trade programs – and real firms in our real economy buy and sell emissions credits.  For ex., since the 1990s, a market has helped reduce SO2 emissions from coal-fired power generating plants.  Markets also exist for Nitrous Oxide emissions and for carbon offsets.  What are the key features necessary for an emissions Cap and Trade program to work?</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dirty="0"/>
              <a:t>Conclusion</a:t>
            </a:r>
          </a:p>
        </p:txBody>
      </p:sp>
      <p:sp>
        <p:nvSpPr>
          <p:cNvPr id="206851" name="Rectangle 3"/>
          <p:cNvSpPr>
            <a:spLocks noGrp="1" noChangeArrowheads="1"/>
          </p:cNvSpPr>
          <p:nvPr>
            <p:ph idx="1"/>
          </p:nvPr>
        </p:nvSpPr>
        <p:spPr/>
        <p:txBody>
          <a:bodyPr>
            <a:normAutofit fontScale="92500" lnSpcReduction="20000"/>
          </a:bodyPr>
          <a:lstStyle/>
          <a:p>
            <a:r>
              <a:rPr lang="en-US" altLang="en-US" b="1" dirty="0"/>
              <a:t>Property Rights</a:t>
            </a:r>
            <a:r>
              <a:rPr lang="en-US" altLang="en-US" dirty="0"/>
              <a:t> for credits must be clear, enforceable (= must be traceable), and transferable.</a:t>
            </a:r>
          </a:p>
          <a:p>
            <a:r>
              <a:rPr lang="en-US" altLang="en-US" dirty="0"/>
              <a:t>The </a:t>
            </a:r>
            <a:r>
              <a:rPr lang="en-US" altLang="en-US" b="1" dirty="0"/>
              <a:t>transaction costs</a:t>
            </a:r>
            <a:r>
              <a:rPr lang="en-US" altLang="en-US" dirty="0"/>
              <a:t> of buying and selling credits must be low enough for firms to participate willingly.</a:t>
            </a:r>
          </a:p>
          <a:p>
            <a:r>
              <a:rPr lang="en-US" altLang="en-US" dirty="0"/>
              <a:t>The </a:t>
            </a:r>
            <a:r>
              <a:rPr lang="en-US" altLang="en-US" b="1" dirty="0"/>
              <a:t>rules of the game</a:t>
            </a:r>
            <a:r>
              <a:rPr lang="en-US" altLang="en-US" dirty="0"/>
              <a:t> must allow (not prohibit) markets.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8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endParaRPr lang="en-US" altLang="en-US"/>
          </a:p>
        </p:txBody>
      </p:sp>
      <p:sp>
        <p:nvSpPr>
          <p:cNvPr id="119811" name="Content Placeholder 2"/>
          <p:cNvSpPr>
            <a:spLocks noGrp="1"/>
          </p:cNvSpPr>
          <p:nvPr>
            <p:ph idx="1"/>
          </p:nvPr>
        </p:nvSpPr>
        <p:spPr/>
        <p:txBody>
          <a:bodyPr/>
          <a:lstStyle/>
          <a:p>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Economics for Leaders</a:t>
            </a:r>
          </a:p>
        </p:txBody>
      </p:sp>
      <p:sp>
        <p:nvSpPr>
          <p:cNvPr id="3" name="Text Placeholder 2"/>
          <p:cNvSpPr>
            <a:spLocks noGrp="1"/>
          </p:cNvSpPr>
          <p:nvPr>
            <p:ph type="body" idx="1"/>
          </p:nvPr>
        </p:nvSpPr>
        <p:spPr/>
        <p:txBody>
          <a:bodyPr/>
          <a:lstStyle/>
          <a:p>
            <a:r>
              <a:rPr lang="en-US" dirty="0"/>
              <a:t>Foreign Currencies &amp; Foreign Exchange</a:t>
            </a:r>
          </a:p>
        </p:txBody>
      </p:sp>
    </p:spTree>
    <p:extLst>
      <p:ext uri="{BB962C8B-B14F-4D97-AF65-F5344CB8AC3E}">
        <p14:creationId xmlns:p14="http://schemas.microsoft.com/office/powerpoint/2010/main" val="1999364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 Sale</a:t>
            </a:r>
          </a:p>
        </p:txBody>
      </p:sp>
      <p:pic>
        <p:nvPicPr>
          <p:cNvPr id="4" name="Picture 3"/>
          <p:cNvPicPr>
            <a:picLocks noChangeAspect="1"/>
          </p:cNvPicPr>
          <p:nvPr/>
        </p:nvPicPr>
        <p:blipFill>
          <a:blip r:embed="rId2"/>
          <a:stretch>
            <a:fillRect/>
          </a:stretch>
        </p:blipFill>
        <p:spPr>
          <a:xfrm rot="1634767">
            <a:off x="7270480" y="2390271"/>
            <a:ext cx="2781300" cy="2143125"/>
          </a:xfrm>
          <a:prstGeom prst="rect">
            <a:avLst/>
          </a:prstGeom>
        </p:spPr>
      </p:pic>
      <p:pic>
        <p:nvPicPr>
          <p:cNvPr id="5" name="Picture 4"/>
          <p:cNvPicPr>
            <a:picLocks noChangeAspect="1"/>
          </p:cNvPicPr>
          <p:nvPr/>
        </p:nvPicPr>
        <p:blipFill>
          <a:blip r:embed="rId3"/>
          <a:stretch>
            <a:fillRect/>
          </a:stretch>
        </p:blipFill>
        <p:spPr>
          <a:xfrm>
            <a:off x="819150" y="1690688"/>
            <a:ext cx="4729138" cy="3542289"/>
          </a:xfrm>
          <a:prstGeom prst="rect">
            <a:avLst/>
          </a:prstGeom>
        </p:spPr>
      </p:pic>
    </p:spTree>
    <p:extLst>
      <p:ext uri="{BB962C8B-B14F-4D97-AF65-F5344CB8AC3E}">
        <p14:creationId xmlns:p14="http://schemas.microsoft.com/office/powerpoint/2010/main" val="1006988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5400"/>
              <a:t>Characteristics of Cost</a:t>
            </a:r>
          </a:p>
        </p:txBody>
      </p:sp>
      <p:sp>
        <p:nvSpPr>
          <p:cNvPr id="11267" name="Rectangle 3"/>
          <p:cNvSpPr>
            <a:spLocks noGrp="1" noChangeArrowheads="1"/>
          </p:cNvSpPr>
          <p:nvPr>
            <p:ph idx="1"/>
          </p:nvPr>
        </p:nvSpPr>
        <p:spPr/>
        <p:txBody>
          <a:bodyPr>
            <a:normAutofit/>
          </a:bodyPr>
          <a:lstStyle/>
          <a:p>
            <a:r>
              <a:rPr lang="en-US" altLang="en-US" dirty="0"/>
              <a:t>Only actions have costs.  “Things” have no costs independent of decisions about their use.</a:t>
            </a:r>
          </a:p>
          <a:p>
            <a:r>
              <a:rPr lang="en-US" altLang="en-US" dirty="0"/>
              <a:t>All costs lie in the future.  The anticipation of future consequences shapes people’s decisions.</a:t>
            </a:r>
          </a:p>
          <a:p>
            <a:pPr lvl="1">
              <a:buFontTx/>
              <a:buNone/>
            </a:pPr>
            <a:endParaRPr lang="en-US" altLang="en-US" sz="3600" dirty="0"/>
          </a:p>
          <a:p>
            <a:pPr lvl="1"/>
            <a:endParaRPr lang="en-US" altLang="en-US" sz="3600" dirty="0"/>
          </a:p>
          <a:p>
            <a:pPr lvl="1">
              <a:buFontTx/>
              <a:buNone/>
            </a:pPr>
            <a:endParaRPr lang="en-US" altLang="en-US" sz="4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Content Placeholder 4"/>
          <p:cNvPicPr>
            <a:picLocks noGrp="1" noChangeAspect="1"/>
          </p:cNvPicPr>
          <p:nvPr>
            <p:ph idx="4294967295"/>
          </p:nvPr>
        </p:nvPicPr>
        <p:blipFill>
          <a:blip r:embed="rId2"/>
          <a:stretch>
            <a:fillRect/>
          </a:stretch>
        </p:blipFill>
        <p:spPr>
          <a:xfrm rot="1634767">
            <a:off x="6451329" y="2803765"/>
            <a:ext cx="2781300" cy="2143125"/>
          </a:xfrm>
          <a:prstGeom prst="rect">
            <a:avLst/>
          </a:prstGeom>
        </p:spPr>
      </p:pic>
      <p:pic>
        <p:nvPicPr>
          <p:cNvPr id="4" name="Picture 3"/>
          <p:cNvPicPr>
            <a:picLocks noChangeAspect="1"/>
          </p:cNvPicPr>
          <p:nvPr/>
        </p:nvPicPr>
        <p:blipFill>
          <a:blip r:embed="rId3"/>
          <a:stretch>
            <a:fillRect/>
          </a:stretch>
        </p:blipFill>
        <p:spPr>
          <a:xfrm rot="20850498">
            <a:off x="1946331" y="2565417"/>
            <a:ext cx="2813376" cy="2099250"/>
          </a:xfrm>
          <a:prstGeom prst="rect">
            <a:avLst/>
          </a:prstGeom>
        </p:spPr>
      </p:pic>
    </p:spTree>
    <p:extLst>
      <p:ext uri="{BB962C8B-B14F-4D97-AF65-F5344CB8AC3E}">
        <p14:creationId xmlns:p14="http://schemas.microsoft.com/office/powerpoint/2010/main" val="72393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Riyals for Bucks?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92251179"/>
              </p:ext>
            </p:extLst>
          </p:nvPr>
        </p:nvGraphicFramePr>
        <p:xfrm>
          <a:off x="0" y="1447801"/>
          <a:ext cx="12210548" cy="2438399"/>
        </p:xfrm>
        <a:graphic>
          <a:graphicData uri="http://schemas.openxmlformats.org/drawingml/2006/table">
            <a:tbl>
              <a:tblPr firstRow="1" bandRow="1">
                <a:tableStyleId>{5C22544A-7EE6-4342-B048-85BDC9FD1C3A}</a:tableStyleId>
              </a:tblPr>
              <a:tblGrid>
                <a:gridCol w="1057853">
                  <a:extLst>
                    <a:ext uri="{9D8B030D-6E8A-4147-A177-3AD203B41FA5}">
                      <a16:colId xmlns:a16="http://schemas.microsoft.com/office/drawing/2014/main" val="4104098905"/>
                    </a:ext>
                  </a:extLst>
                </a:gridCol>
                <a:gridCol w="743513">
                  <a:extLst>
                    <a:ext uri="{9D8B030D-6E8A-4147-A177-3AD203B41FA5}">
                      <a16:colId xmlns:a16="http://schemas.microsoft.com/office/drawing/2014/main" val="2128704154"/>
                    </a:ext>
                  </a:extLst>
                </a:gridCol>
                <a:gridCol w="743513">
                  <a:extLst>
                    <a:ext uri="{9D8B030D-6E8A-4147-A177-3AD203B41FA5}">
                      <a16:colId xmlns:a16="http://schemas.microsoft.com/office/drawing/2014/main" val="2744973074"/>
                    </a:ext>
                  </a:extLst>
                </a:gridCol>
                <a:gridCol w="743513">
                  <a:extLst>
                    <a:ext uri="{9D8B030D-6E8A-4147-A177-3AD203B41FA5}">
                      <a16:colId xmlns:a16="http://schemas.microsoft.com/office/drawing/2014/main" val="3981929271"/>
                    </a:ext>
                  </a:extLst>
                </a:gridCol>
                <a:gridCol w="743513">
                  <a:extLst>
                    <a:ext uri="{9D8B030D-6E8A-4147-A177-3AD203B41FA5}">
                      <a16:colId xmlns:a16="http://schemas.microsoft.com/office/drawing/2014/main" val="1903912144"/>
                    </a:ext>
                  </a:extLst>
                </a:gridCol>
                <a:gridCol w="743513">
                  <a:extLst>
                    <a:ext uri="{9D8B030D-6E8A-4147-A177-3AD203B41FA5}">
                      <a16:colId xmlns:a16="http://schemas.microsoft.com/office/drawing/2014/main" val="3018479310"/>
                    </a:ext>
                  </a:extLst>
                </a:gridCol>
                <a:gridCol w="743513">
                  <a:extLst>
                    <a:ext uri="{9D8B030D-6E8A-4147-A177-3AD203B41FA5}">
                      <a16:colId xmlns:a16="http://schemas.microsoft.com/office/drawing/2014/main" val="159655900"/>
                    </a:ext>
                  </a:extLst>
                </a:gridCol>
                <a:gridCol w="743513">
                  <a:extLst>
                    <a:ext uri="{9D8B030D-6E8A-4147-A177-3AD203B41FA5}">
                      <a16:colId xmlns:a16="http://schemas.microsoft.com/office/drawing/2014/main" val="1536006901"/>
                    </a:ext>
                  </a:extLst>
                </a:gridCol>
                <a:gridCol w="743513">
                  <a:extLst>
                    <a:ext uri="{9D8B030D-6E8A-4147-A177-3AD203B41FA5}">
                      <a16:colId xmlns:a16="http://schemas.microsoft.com/office/drawing/2014/main" val="3069998699"/>
                    </a:ext>
                  </a:extLst>
                </a:gridCol>
                <a:gridCol w="743513">
                  <a:extLst>
                    <a:ext uri="{9D8B030D-6E8A-4147-A177-3AD203B41FA5}">
                      <a16:colId xmlns:a16="http://schemas.microsoft.com/office/drawing/2014/main" val="1102943527"/>
                    </a:ext>
                  </a:extLst>
                </a:gridCol>
                <a:gridCol w="743513">
                  <a:extLst>
                    <a:ext uri="{9D8B030D-6E8A-4147-A177-3AD203B41FA5}">
                      <a16:colId xmlns:a16="http://schemas.microsoft.com/office/drawing/2014/main" val="4059985097"/>
                    </a:ext>
                  </a:extLst>
                </a:gridCol>
                <a:gridCol w="743513">
                  <a:extLst>
                    <a:ext uri="{9D8B030D-6E8A-4147-A177-3AD203B41FA5}">
                      <a16:colId xmlns:a16="http://schemas.microsoft.com/office/drawing/2014/main" val="813136781"/>
                    </a:ext>
                  </a:extLst>
                </a:gridCol>
                <a:gridCol w="743513">
                  <a:extLst>
                    <a:ext uri="{9D8B030D-6E8A-4147-A177-3AD203B41FA5}">
                      <a16:colId xmlns:a16="http://schemas.microsoft.com/office/drawing/2014/main" val="1716168334"/>
                    </a:ext>
                  </a:extLst>
                </a:gridCol>
                <a:gridCol w="743513">
                  <a:extLst>
                    <a:ext uri="{9D8B030D-6E8A-4147-A177-3AD203B41FA5}">
                      <a16:colId xmlns:a16="http://schemas.microsoft.com/office/drawing/2014/main" val="125414673"/>
                    </a:ext>
                  </a:extLst>
                </a:gridCol>
                <a:gridCol w="743513">
                  <a:extLst>
                    <a:ext uri="{9D8B030D-6E8A-4147-A177-3AD203B41FA5}">
                      <a16:colId xmlns:a16="http://schemas.microsoft.com/office/drawing/2014/main" val="1754193171"/>
                    </a:ext>
                  </a:extLst>
                </a:gridCol>
                <a:gridCol w="743513">
                  <a:extLst>
                    <a:ext uri="{9D8B030D-6E8A-4147-A177-3AD203B41FA5}">
                      <a16:colId xmlns:a16="http://schemas.microsoft.com/office/drawing/2014/main" val="3750416751"/>
                    </a:ext>
                  </a:extLst>
                </a:gridCol>
              </a:tblGrid>
              <a:tr h="1306418">
                <a:tc>
                  <a:txBody>
                    <a:bodyPr/>
                    <a:lstStyle/>
                    <a:p>
                      <a:endParaRPr lang="en-US" sz="1800" dirty="0"/>
                    </a:p>
                  </a:txBody>
                  <a:tcPr marL="89398" marR="89398" marT="44699" marB="44699"/>
                </a:tc>
                <a:tc>
                  <a:txBody>
                    <a:bodyPr/>
                    <a:lstStyle/>
                    <a:p>
                      <a:pPr algn="ctr"/>
                      <a:r>
                        <a:rPr lang="en-US" sz="2200" dirty="0">
                          <a:solidFill>
                            <a:schemeClr val="tx1"/>
                          </a:solidFill>
                          <a:latin typeface="+mn-lt"/>
                        </a:rPr>
                        <a:t>1</a:t>
                      </a:r>
                    </a:p>
                  </a:txBody>
                  <a:tcPr marL="89398" marR="89398" marT="44699" marB="44699"/>
                </a:tc>
                <a:tc>
                  <a:txBody>
                    <a:bodyPr/>
                    <a:lstStyle/>
                    <a:p>
                      <a:pPr algn="ct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latin typeface="+mn-lt"/>
                        </a:rPr>
                        <a:t>1</a:t>
                      </a:r>
                    </a:p>
                    <a:p>
                      <a:pPr algn="ctr"/>
                      <a:endParaRPr lang="en-US" sz="2200" dirty="0">
                        <a:latin typeface="+mn-lt"/>
                      </a:endParaRPr>
                    </a:p>
                  </a:txBody>
                  <a:tcPr marL="89398" marR="89398" marT="44699" marB="44699"/>
                </a:tc>
                <a:extLst>
                  <a:ext uri="{0D108BD9-81ED-4DB2-BD59-A6C34878D82A}">
                    <a16:rowId xmlns:a16="http://schemas.microsoft.com/office/drawing/2014/main" val="1987183720"/>
                  </a:ext>
                </a:extLst>
              </a:tr>
              <a:tr h="1131981">
                <a:tc>
                  <a:txBody>
                    <a:bodyPr/>
                    <a:lstStyle/>
                    <a:p>
                      <a:endParaRPr lang="en-US" sz="1800"/>
                    </a:p>
                  </a:txBody>
                  <a:tcPr marL="89398" marR="89398" marT="44699" marB="44699"/>
                </a:tc>
                <a:tc>
                  <a:txBody>
                    <a:bodyPr/>
                    <a:lstStyle/>
                    <a:p>
                      <a:pPr algn="ctr"/>
                      <a:endParaRPr lang="en-US" sz="2000" b="1"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tc>
                  <a:txBody>
                    <a:bodyPr/>
                    <a:lstStyle/>
                    <a:p>
                      <a:pPr algn="ctr"/>
                      <a:endParaRPr lang="en-US" sz="2000" dirty="0">
                        <a:latin typeface="+mn-lt"/>
                      </a:endParaRPr>
                    </a:p>
                  </a:txBody>
                  <a:tcPr marL="89398" marR="89398" marT="44699" marB="44699"/>
                </a:tc>
                <a:extLst>
                  <a:ext uri="{0D108BD9-81ED-4DB2-BD59-A6C34878D82A}">
                    <a16:rowId xmlns:a16="http://schemas.microsoft.com/office/drawing/2014/main" val="358611398"/>
                  </a:ext>
                </a:extLst>
              </a:tr>
            </a:tbl>
          </a:graphicData>
        </a:graphic>
      </p:graphicFrame>
      <p:pic>
        <p:nvPicPr>
          <p:cNvPr id="5" name="Picture 4"/>
          <p:cNvPicPr>
            <a:picLocks noChangeAspect="1"/>
          </p:cNvPicPr>
          <p:nvPr/>
        </p:nvPicPr>
        <p:blipFill>
          <a:blip r:embed="rId2"/>
          <a:stretch>
            <a:fillRect/>
          </a:stretch>
        </p:blipFill>
        <p:spPr>
          <a:xfrm>
            <a:off x="0" y="2885427"/>
            <a:ext cx="970780" cy="724365"/>
          </a:xfrm>
          <a:prstGeom prst="rect">
            <a:avLst/>
          </a:prstGeom>
        </p:spPr>
      </p:pic>
      <p:pic>
        <p:nvPicPr>
          <p:cNvPr id="6" name="Content Placeholder 4"/>
          <p:cNvPicPr>
            <a:picLocks noChangeAspect="1"/>
          </p:cNvPicPr>
          <p:nvPr/>
        </p:nvPicPr>
        <p:blipFill>
          <a:blip r:embed="rId3"/>
          <a:stretch>
            <a:fillRect/>
          </a:stretch>
        </p:blipFill>
        <p:spPr bwMode="auto">
          <a:xfrm>
            <a:off x="24841" y="2005196"/>
            <a:ext cx="937505" cy="722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9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Debrief</a:t>
            </a:r>
          </a:p>
        </p:txBody>
      </p:sp>
      <p:sp>
        <p:nvSpPr>
          <p:cNvPr id="3" name="Content Placeholder 2"/>
          <p:cNvSpPr>
            <a:spLocks noGrp="1"/>
          </p:cNvSpPr>
          <p:nvPr>
            <p:ph idx="1"/>
          </p:nvPr>
        </p:nvSpPr>
        <p:spPr/>
        <p:txBody>
          <a:bodyPr>
            <a:normAutofit/>
          </a:bodyPr>
          <a:lstStyle/>
          <a:p>
            <a:r>
              <a:rPr lang="en-US" dirty="0"/>
              <a:t>What happened to the price of candy?</a:t>
            </a:r>
          </a:p>
          <a:p>
            <a:r>
              <a:rPr lang="en-US" dirty="0"/>
              <a:t>What happened to the price of a buck?</a:t>
            </a:r>
          </a:p>
          <a:p>
            <a:r>
              <a:rPr lang="en-US" dirty="0"/>
              <a:t>Why?</a:t>
            </a:r>
          </a:p>
        </p:txBody>
      </p:sp>
    </p:spTree>
    <p:extLst>
      <p:ext uri="{BB962C8B-B14F-4D97-AF65-F5344CB8AC3E}">
        <p14:creationId xmlns:p14="http://schemas.microsoft.com/office/powerpoint/2010/main" val="3824781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money?</a:t>
            </a:r>
          </a:p>
        </p:txBody>
      </p:sp>
      <p:sp>
        <p:nvSpPr>
          <p:cNvPr id="3" name="Content Placeholder 2"/>
          <p:cNvSpPr>
            <a:spLocks noGrp="1"/>
          </p:cNvSpPr>
          <p:nvPr>
            <p:ph idx="1"/>
          </p:nvPr>
        </p:nvSpPr>
        <p:spPr/>
        <p:txBody>
          <a:bodyPr>
            <a:normAutofit lnSpcReduction="10000"/>
          </a:bodyPr>
          <a:lstStyle/>
          <a:p>
            <a:r>
              <a:rPr lang="en-US" dirty="0"/>
              <a:t>Medium of Exchange</a:t>
            </a:r>
          </a:p>
          <a:p>
            <a:r>
              <a:rPr lang="en-US" dirty="0"/>
              <a:t>Store of Value</a:t>
            </a:r>
          </a:p>
          <a:p>
            <a:r>
              <a:rPr lang="en-US" dirty="0"/>
              <a:t>Measure of Value</a:t>
            </a:r>
          </a:p>
          <a:p>
            <a:endParaRPr lang="en-US" dirty="0"/>
          </a:p>
          <a:p>
            <a:r>
              <a:rPr lang="en-US" dirty="0"/>
              <a:t>Foreign currencies serve all of these functions too!</a:t>
            </a:r>
          </a:p>
        </p:txBody>
      </p:sp>
    </p:spTree>
    <p:extLst>
      <p:ext uri="{BB962C8B-B14F-4D97-AF65-F5344CB8AC3E}">
        <p14:creationId xmlns:p14="http://schemas.microsoft.com/office/powerpoint/2010/main" val="138338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much is money worth</a:t>
            </a:r>
          </a:p>
        </p:txBody>
      </p:sp>
      <p:sp>
        <p:nvSpPr>
          <p:cNvPr id="3" name="Content Placeholder 2"/>
          <p:cNvSpPr>
            <a:spLocks noGrp="1"/>
          </p:cNvSpPr>
          <p:nvPr>
            <p:ph idx="1"/>
          </p:nvPr>
        </p:nvSpPr>
        <p:spPr/>
        <p:txBody>
          <a:bodyPr>
            <a:normAutofit/>
          </a:bodyPr>
          <a:lstStyle/>
          <a:p>
            <a:r>
              <a:rPr lang="en-US" dirty="0"/>
              <a:t>Whatever people are willing to exchange for it!</a:t>
            </a:r>
          </a:p>
          <a:p>
            <a:r>
              <a:rPr lang="en-US" dirty="0"/>
              <a:t>Supply and Demand </a:t>
            </a:r>
          </a:p>
          <a:p>
            <a:r>
              <a:rPr lang="en-US" dirty="0"/>
              <a:t>Less demand for a country’s currency?</a:t>
            </a:r>
          </a:p>
          <a:p>
            <a:r>
              <a:rPr lang="en-US" dirty="0"/>
              <a:t>Greater supply? </a:t>
            </a:r>
          </a:p>
        </p:txBody>
      </p:sp>
    </p:spTree>
    <p:extLst>
      <p:ext uri="{BB962C8B-B14F-4D97-AF65-F5344CB8AC3E}">
        <p14:creationId xmlns:p14="http://schemas.microsoft.com/office/powerpoint/2010/main" val="2464873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1703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Videos Used at EFL</a:t>
            </a:r>
          </a:p>
        </p:txBody>
      </p:sp>
      <p:sp>
        <p:nvSpPr>
          <p:cNvPr id="3" name="Content Placeholder 2"/>
          <p:cNvSpPr>
            <a:spLocks noGrp="1"/>
          </p:cNvSpPr>
          <p:nvPr>
            <p:ph idx="1"/>
          </p:nvPr>
        </p:nvSpPr>
        <p:spPr/>
        <p:txBody>
          <a:bodyPr>
            <a:noAutofit/>
          </a:bodyPr>
          <a:lstStyle/>
          <a:p>
            <a:pPr>
              <a:defRPr/>
            </a:pPr>
            <a:r>
              <a:rPr lang="en-US" sz="1100" b="1" dirty="0"/>
              <a:t>Monday Afternoon/Evening: World Poverty and Economic Growth</a:t>
            </a:r>
            <a:endParaRPr lang="en-US" sz="1100" dirty="0"/>
          </a:p>
          <a:p>
            <a:pPr>
              <a:defRPr/>
            </a:pPr>
            <a:r>
              <a:rPr lang="en-US" sz="1100" dirty="0"/>
              <a:t>Hans </a:t>
            </a:r>
            <a:r>
              <a:rPr lang="en-US" sz="1100" dirty="0" err="1"/>
              <a:t>Rosling</a:t>
            </a:r>
            <a:r>
              <a:rPr lang="en-US" sz="1100" dirty="0"/>
              <a:t> and The Magic Washing Machine </a:t>
            </a:r>
            <a:r>
              <a:rPr lang="en-US" sz="1100" u="sng" dirty="0">
                <a:hlinkClick r:id="rId2"/>
              </a:rPr>
              <a:t>http://www.youtube.com/watch?v=BZoKfap4g4w</a:t>
            </a:r>
            <a:endParaRPr lang="en-US" sz="1100" dirty="0"/>
          </a:p>
          <a:p>
            <a:pPr>
              <a:defRPr/>
            </a:pPr>
            <a:r>
              <a:rPr lang="en-US" sz="1100" dirty="0"/>
              <a:t>Hans </a:t>
            </a:r>
            <a:r>
              <a:rPr lang="en-US" sz="1100" dirty="0" err="1"/>
              <a:t>Rosling’s</a:t>
            </a:r>
            <a:r>
              <a:rPr lang="en-US" sz="1100" dirty="0"/>
              <a:t> 200 Countries, 200 Years, 4 minutes h</a:t>
            </a:r>
            <a:r>
              <a:rPr lang="en-US" sz="1100" u="sng" dirty="0">
                <a:hlinkClick r:id="rId3"/>
              </a:rPr>
              <a:t>ttp://www.youtube.com/watch?v=jbkSRLYSojo </a:t>
            </a:r>
            <a:endParaRPr lang="en-US" sz="1100" dirty="0"/>
          </a:p>
          <a:p>
            <a:pPr>
              <a:defRPr/>
            </a:pPr>
            <a:r>
              <a:rPr lang="en-US" sz="1100" b="1" dirty="0"/>
              <a:t>Lesson 1</a:t>
            </a:r>
            <a:endParaRPr lang="en-US" sz="1100" dirty="0"/>
          </a:p>
          <a:p>
            <a:pPr>
              <a:defRPr/>
            </a:pPr>
            <a:r>
              <a:rPr lang="en-US" sz="1100" dirty="0"/>
              <a:t>from minute 1:00 thru 2:30 of </a:t>
            </a:r>
            <a:r>
              <a:rPr lang="en-US" sz="1100" u="sng" dirty="0">
                <a:hlinkClick r:id="rId4" tooltip="http://www.youtube.com/watch?v=Nt4aWojF9Rg"/>
              </a:rPr>
              <a:t>http://www.youtube.com/watch?v=Nt4aWojF9Rg</a:t>
            </a:r>
            <a:r>
              <a:rPr lang="en-US" sz="1100" dirty="0"/>
              <a:t> Poverty in Africa – In Your Eyes</a:t>
            </a:r>
          </a:p>
          <a:p>
            <a:pPr>
              <a:defRPr/>
            </a:pPr>
            <a:r>
              <a:rPr lang="en-US" sz="1100" dirty="0"/>
              <a:t>Fire Department Auction: </a:t>
            </a:r>
            <a:r>
              <a:rPr lang="en-US" sz="1100" u="sng" dirty="0">
                <a:hlinkClick r:id="rId5" tooltip="http://www.youtube.com/watch?v=bnjQ3cV4x1I"/>
              </a:rPr>
              <a:t>http://www.youtube.com/</a:t>
            </a:r>
            <a:r>
              <a:rPr lang="en-US" sz="1100" u="sng" dirty="0" err="1">
                <a:hlinkClick r:id="rId5" tooltip="http://www.youtube.com/watch?v=bnjQ3cV4x1I"/>
              </a:rPr>
              <a:t>watch?v</a:t>
            </a:r>
            <a:r>
              <a:rPr lang="en-US" sz="1100" u="sng" dirty="0">
                <a:hlinkClick r:id="rId5" tooltip="http://www.youtube.com/watch?v=bnjQ3cV4x1I"/>
              </a:rPr>
              <a:t>=bnjQ3cV4×1I</a:t>
            </a:r>
            <a:r>
              <a:rPr lang="en-US" sz="1100" dirty="0"/>
              <a:t> </a:t>
            </a:r>
          </a:p>
          <a:p>
            <a:pPr>
              <a:defRPr/>
            </a:pPr>
            <a:r>
              <a:rPr lang="en-US" sz="1100" dirty="0"/>
              <a:t>Greed </a:t>
            </a:r>
            <a:r>
              <a:rPr lang="en-US" sz="1100" u="sng" dirty="0">
                <a:hlinkClick r:id="rId6" tooltip="http://www.youtube.com/watch?v=RWsx1X8PV_A"/>
              </a:rPr>
              <a:t>http://www.youtube.com/watch?v=RWsx1X8PV_A</a:t>
            </a:r>
            <a:r>
              <a:rPr lang="en-US" sz="1100" dirty="0"/>
              <a:t> Milton Friedman interview by Phil Donahue</a:t>
            </a:r>
          </a:p>
          <a:p>
            <a:pPr>
              <a:defRPr/>
            </a:pPr>
            <a:r>
              <a:rPr lang="en-US" sz="1100" b="1" dirty="0"/>
              <a:t>Lesson 2</a:t>
            </a:r>
            <a:endParaRPr lang="en-US" sz="1100" dirty="0"/>
          </a:p>
          <a:p>
            <a:pPr>
              <a:defRPr/>
            </a:pPr>
            <a:r>
              <a:rPr lang="en-US" sz="1100" dirty="0"/>
              <a:t>“Gridlock” </a:t>
            </a:r>
            <a:r>
              <a:rPr lang="en-US" sz="1100" u="sng" dirty="0">
                <a:hlinkClick r:id="rId7" tooltip="http://reason.tv/video/show/6.html"/>
              </a:rPr>
              <a:t>http://reason.tv/video/show/6.html</a:t>
            </a:r>
            <a:r>
              <a:rPr lang="en-US" sz="1100" dirty="0"/>
              <a:t> – Drew Carey – Section 4:15 – 6:10 opportunity cost analysis as a father compare the several hundred dollar monthly bill for access to the private toll lanes in Orange County to the $5/min/child he and his wife pay when they’re late to pick up their three kids from daycare.</a:t>
            </a:r>
          </a:p>
          <a:p>
            <a:pPr>
              <a:defRPr/>
            </a:pPr>
            <a:r>
              <a:rPr lang="en-US" sz="1100" dirty="0"/>
              <a:t>Marginal Analysis – Negotiating with the Dentist: </a:t>
            </a:r>
            <a:r>
              <a:rPr lang="en-US" sz="1100" u="sng" dirty="0">
                <a:hlinkClick r:id="rId8"/>
              </a:rPr>
              <a:t>http://www.youtube.com/watch?v=7_qwjcxwUqw</a:t>
            </a:r>
            <a:endParaRPr lang="en-US" sz="1100" dirty="0"/>
          </a:p>
          <a:p>
            <a:pPr>
              <a:defRPr/>
            </a:pPr>
            <a:r>
              <a:rPr lang="en-US" sz="1100" b="1" dirty="0"/>
              <a:t>Lesson 3</a:t>
            </a:r>
            <a:endParaRPr lang="en-US" sz="1100" dirty="0"/>
          </a:p>
          <a:p>
            <a:pPr>
              <a:defRPr/>
            </a:pPr>
            <a:r>
              <a:rPr lang="en-US" sz="1100" dirty="0"/>
              <a:t>Ethanol – Silly Senator, Corn Is for Food </a:t>
            </a:r>
            <a:r>
              <a:rPr lang="en-US" sz="1100" u="sng" dirty="0">
                <a:hlinkClick r:id="rId9" tooltip="http://reason.tv/video/show/462.html"/>
              </a:rPr>
              <a:t>http://reason.tv/video/show/462.html</a:t>
            </a:r>
            <a:r>
              <a:rPr lang="en-US" sz="1100" dirty="0"/>
              <a:t> – Reason TV </a:t>
            </a:r>
          </a:p>
          <a:p>
            <a:pPr>
              <a:defRPr/>
            </a:pPr>
            <a:r>
              <a:rPr lang="en-US" sz="1100" dirty="0"/>
              <a:t>Organ Transplants – Kidneys for Sale? </a:t>
            </a:r>
            <a:r>
              <a:rPr lang="en-US" sz="1100" u="sng" dirty="0">
                <a:hlinkClick r:id="rId10" tooltip="http://reason.tv/video/show/333.html"/>
              </a:rPr>
              <a:t>http://reason.tv/video/show/333.html</a:t>
            </a:r>
            <a:r>
              <a:rPr lang="en-US" sz="1100" dirty="0"/>
              <a:t> Drew Carey start at about 5 min – good overview of for and against </a:t>
            </a:r>
            <a:r>
              <a:rPr lang="en-US" sz="1100" i="1" dirty="0"/>
              <a:t>(also lesson 2 </a:t>
            </a:r>
            <a:r>
              <a:rPr lang="en-US" sz="1100" i="1" dirty="0" err="1"/>
              <a:t>opp</a:t>
            </a:r>
            <a:r>
              <a:rPr lang="en-US" sz="1100" i="1" dirty="0"/>
              <a:t> cost and 4</a:t>
            </a:r>
            <a:r>
              <a:rPr lang="en-US" sz="1100" dirty="0"/>
              <a:t>)</a:t>
            </a:r>
          </a:p>
          <a:p>
            <a:pPr>
              <a:defRPr/>
            </a:pPr>
            <a:r>
              <a:rPr lang="en-US" sz="1100" dirty="0"/>
              <a:t>Prisoners’ dilemma: </a:t>
            </a:r>
            <a:r>
              <a:rPr lang="en-US" sz="1100" u="sng" dirty="0">
                <a:hlinkClick r:id="rId11" tooltip="http://www.youtube.com/watch?v=p3Uos2fzIJ0"/>
              </a:rPr>
              <a:t>http://www.youtube.com/watch?v=p3Uos2fzIJ0</a:t>
            </a:r>
            <a:r>
              <a:rPr lang="en-US" sz="1100" dirty="0"/>
              <a:t> – British game show – Golden Balls – Split or Steal?</a:t>
            </a:r>
          </a:p>
          <a:p>
            <a:pPr>
              <a:defRPr/>
            </a:pPr>
            <a:r>
              <a:rPr lang="en-US" sz="1100" dirty="0" err="1"/>
              <a:t>Hudsucker</a:t>
            </a:r>
            <a:r>
              <a:rPr lang="en-US" sz="1100" dirty="0"/>
              <a:t> Proxy </a:t>
            </a:r>
            <a:r>
              <a:rPr lang="en-US" sz="1100" u="sng" dirty="0">
                <a:hlinkClick r:id="rId12"/>
              </a:rPr>
              <a:t>http://www.youtube.com/watch?v=D2QlitH4nYY</a:t>
            </a:r>
            <a:endParaRPr lang="en-US" sz="11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Videos Used at EFL</a:t>
            </a:r>
          </a:p>
        </p:txBody>
      </p:sp>
      <p:sp>
        <p:nvSpPr>
          <p:cNvPr id="3" name="Content Placeholder 2"/>
          <p:cNvSpPr>
            <a:spLocks noGrp="1"/>
          </p:cNvSpPr>
          <p:nvPr>
            <p:ph idx="1"/>
          </p:nvPr>
        </p:nvSpPr>
        <p:spPr/>
        <p:txBody>
          <a:bodyPr>
            <a:normAutofit fontScale="77500" lnSpcReduction="20000"/>
          </a:bodyPr>
          <a:lstStyle/>
          <a:p>
            <a:pPr>
              <a:defRPr/>
            </a:pPr>
            <a:r>
              <a:rPr lang="en-US" sz="1400" b="1" dirty="0"/>
              <a:t>Lesson 4</a:t>
            </a:r>
            <a:endParaRPr lang="en-US" sz="1400" dirty="0"/>
          </a:p>
          <a:p>
            <a:pPr>
              <a:defRPr/>
            </a:pPr>
            <a:r>
              <a:rPr lang="en-US" sz="1400" dirty="0"/>
              <a:t>Throw-Pillow Fight- Is your interior designer really putting your life at risk? </a:t>
            </a:r>
            <a:r>
              <a:rPr lang="en-US" sz="1400" u="sng" dirty="0">
                <a:hlinkClick r:id="rId2" tooltip="http://reason.tv/video/show/741.html"/>
              </a:rPr>
              <a:t>http://reason.tv/video/show/741.html</a:t>
            </a:r>
            <a:r>
              <a:rPr lang="en-US" sz="1400" dirty="0"/>
              <a:t> – using licensing restrictions to reduce competition. </a:t>
            </a:r>
          </a:p>
          <a:p>
            <a:pPr>
              <a:defRPr/>
            </a:pPr>
            <a:r>
              <a:rPr lang="en-US" sz="1400" b="1" dirty="0"/>
              <a:t>Lesson 5 – entrepreneurship</a:t>
            </a:r>
            <a:endParaRPr lang="en-US" sz="1400" dirty="0"/>
          </a:p>
          <a:p>
            <a:pPr>
              <a:defRPr/>
            </a:pPr>
            <a:r>
              <a:rPr lang="en-US" sz="1400" dirty="0"/>
              <a:t>Food Fight – Battle of the Bacon Dogs </a:t>
            </a:r>
            <a:r>
              <a:rPr lang="en-US" sz="1400" u="sng" dirty="0">
                <a:hlinkClick r:id="rId3" tooltip="http://reason.tv/video/show/392.html"/>
              </a:rPr>
              <a:t>http://reason.tv/video/show/392.html</a:t>
            </a:r>
            <a:r>
              <a:rPr lang="en-US" sz="1400" dirty="0"/>
              <a:t> – Drew Carey – government licensing of street vendors – “People just want the bacon” </a:t>
            </a:r>
            <a:r>
              <a:rPr lang="en-US" sz="1400" i="1" dirty="0"/>
              <a:t>(would also work well in lessons 3, 4 &amp; 8.)</a:t>
            </a:r>
            <a:endParaRPr lang="en-US" sz="1400" dirty="0"/>
          </a:p>
          <a:p>
            <a:pPr>
              <a:defRPr/>
            </a:pPr>
            <a:r>
              <a:rPr lang="en-US" sz="1400" b="1" dirty="0"/>
              <a:t>Lesson 6 – Labor</a:t>
            </a:r>
            <a:endParaRPr lang="en-US" sz="1400" dirty="0"/>
          </a:p>
          <a:p>
            <a:pPr>
              <a:defRPr/>
            </a:pPr>
            <a:r>
              <a:rPr lang="en-US" sz="1400" dirty="0"/>
              <a:t>Mexicans and Machines – Why it’s time to lay off NAFTA </a:t>
            </a:r>
            <a:r>
              <a:rPr lang="en-US" sz="1400" u="sng" dirty="0">
                <a:hlinkClick r:id="rId4" tooltip="http://reason.tv/video/show/451.html"/>
              </a:rPr>
              <a:t>http://reason.tv/video/show/451.html</a:t>
            </a:r>
            <a:r>
              <a:rPr lang="en-US" sz="1400" dirty="0"/>
              <a:t> Drew Carey –</a:t>
            </a:r>
          </a:p>
          <a:p>
            <a:pPr>
              <a:defRPr/>
            </a:pPr>
            <a:r>
              <a:rPr lang="en-US" sz="1400" b="1" dirty="0"/>
              <a:t>Lesson 8 – Actions of government</a:t>
            </a:r>
            <a:endParaRPr lang="en-US" sz="1400" dirty="0"/>
          </a:p>
          <a:p>
            <a:pPr>
              <a:defRPr/>
            </a:pPr>
            <a:r>
              <a:rPr lang="en-US" sz="1400" u="sng" dirty="0">
                <a:hlinkClick r:id="rId3" tooltip="http://reason.tv/video/show/392.html"/>
              </a:rPr>
              <a:t>http://reason.tv/video/show/392.html</a:t>
            </a:r>
            <a:r>
              <a:rPr lang="en-US" sz="1400" dirty="0"/>
              <a:t> Food Fight – Battle of the Bacon Dogs – Drew Carey – government licensing of street vendors – “People just want the bacon”</a:t>
            </a:r>
          </a:p>
          <a:p>
            <a:pPr>
              <a:defRPr/>
            </a:pPr>
            <a:r>
              <a:rPr lang="en-US" sz="1400" u="sng" dirty="0">
                <a:hlinkClick r:id="rId2" tooltip="http://reason.tv/video/show/741.html"/>
              </a:rPr>
              <a:t>http://reason.tv/video/show/741.html</a:t>
            </a:r>
            <a:r>
              <a:rPr lang="en-US" sz="1400" dirty="0"/>
              <a:t> Throw-Pillow Fight – Is your interior designer really putting your life at risk? – using licensing restrictions to reduce competition.</a:t>
            </a:r>
          </a:p>
          <a:p>
            <a:pPr>
              <a:defRPr/>
            </a:pPr>
            <a:r>
              <a:rPr lang="en-US" sz="1400" u="sng" dirty="0">
                <a:hlinkClick r:id="rId5" tooltip="http://www.youtube.com/watch?v=cWt8hTayupE&amp;NR=1"/>
              </a:rPr>
              <a:t>http://www.youtube.com/watch?v=cWt8hTayupE&amp;NR=1</a:t>
            </a:r>
            <a:r>
              <a:rPr lang="en-US" sz="1400" dirty="0"/>
              <a:t> Obama Budget Cuts Visualization – start at 0.10 (We humans have a problem with big numbers – takes out the first 10 seconds which is criticism of Obama) Piles of pennies used to show how big the federal budget is, what portion of the budget is discretionary, etc.</a:t>
            </a:r>
          </a:p>
          <a:p>
            <a:pPr>
              <a:defRPr/>
            </a:pPr>
            <a:r>
              <a:rPr lang="en-US" sz="1400" b="1" dirty="0"/>
              <a:t>Lesson 9</a:t>
            </a:r>
            <a:endParaRPr lang="en-US" sz="1400" dirty="0"/>
          </a:p>
          <a:p>
            <a:pPr>
              <a:defRPr/>
            </a:pPr>
            <a:r>
              <a:rPr lang="en-US" sz="1400" u="sng" dirty="0">
                <a:hlinkClick r:id="rId6"/>
              </a:rPr>
              <a:t>http://www.pncchristmaspriceindex.com/CPI/index.html</a:t>
            </a:r>
            <a:r>
              <a:rPr lang="en-US" sz="1400" dirty="0"/>
              <a:t> PNC Christmas index, 2009 </a:t>
            </a:r>
          </a:p>
          <a:p>
            <a:pPr>
              <a:defRPr/>
            </a:pPr>
            <a:r>
              <a:rPr lang="en-US" sz="1400" b="1" dirty="0"/>
              <a:t>Lesson 10</a:t>
            </a:r>
            <a:endParaRPr lang="en-US" sz="1400" dirty="0"/>
          </a:p>
          <a:p>
            <a:pPr>
              <a:defRPr/>
            </a:pPr>
            <a:r>
              <a:rPr lang="en-US" sz="1400" dirty="0"/>
              <a:t>Drew Carey </a:t>
            </a:r>
            <a:r>
              <a:rPr lang="en-US" sz="1400" u="sng" dirty="0">
                <a:hlinkClick r:id="rId4" tooltip="http://reason.tv/video/show/451.html"/>
              </a:rPr>
              <a:t>http://reason.tv/video/show/451.html</a:t>
            </a:r>
            <a:r>
              <a:rPr lang="en-US" sz="1400" dirty="0"/>
              <a:t> Mexicans and Machines – Why it’s time to lay off NAFTA – </a:t>
            </a:r>
            <a:r>
              <a:rPr lang="en-US" sz="1400" i="1" dirty="0"/>
              <a:t>(See notes in lesson 6 above.)</a:t>
            </a:r>
            <a:endParaRPr lang="en-US" sz="1400" dirty="0"/>
          </a:p>
          <a:p>
            <a:pPr>
              <a:defRPr/>
            </a:pPr>
            <a:r>
              <a:rPr lang="en-US" sz="800" dirty="0"/>
              <a:t> </a:t>
            </a:r>
          </a:p>
          <a:p>
            <a:pPr marL="0" indent="0">
              <a:buNone/>
              <a:defRPr/>
            </a:pPr>
            <a:endParaRPr lang="en-US" sz="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5400"/>
              <a:t>Characteristics of Cost</a:t>
            </a:r>
          </a:p>
        </p:txBody>
      </p:sp>
      <p:sp>
        <p:nvSpPr>
          <p:cNvPr id="11267" name="Rectangle 3"/>
          <p:cNvSpPr>
            <a:spLocks noGrp="1" noChangeArrowheads="1"/>
          </p:cNvSpPr>
          <p:nvPr>
            <p:ph idx="1"/>
          </p:nvPr>
        </p:nvSpPr>
        <p:spPr/>
        <p:txBody>
          <a:bodyPr/>
          <a:lstStyle/>
          <a:p>
            <a:r>
              <a:rPr lang="en-US" altLang="en-US" dirty="0"/>
              <a:t>Opportunity cost is the value of the next best alternative not chosen.</a:t>
            </a:r>
          </a:p>
          <a:p>
            <a:r>
              <a:rPr lang="en-US" altLang="en-US" dirty="0"/>
              <a:t>It’s what you give up or forgo when you make a choice.</a:t>
            </a:r>
          </a:p>
          <a:p>
            <a:pPr marL="457200" lvl="1" indent="0">
              <a:buNone/>
            </a:pPr>
            <a:endParaRPr lang="en-US" altLang="en-US" sz="3200" dirty="0"/>
          </a:p>
          <a:p>
            <a:pPr lvl="1">
              <a:buFontTx/>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z="5400"/>
              <a:t>Characteristics of Cost</a:t>
            </a:r>
          </a:p>
        </p:txBody>
      </p:sp>
      <p:sp>
        <p:nvSpPr>
          <p:cNvPr id="11267" name="Rectangle 3"/>
          <p:cNvSpPr>
            <a:spLocks noGrp="1" noChangeArrowheads="1"/>
          </p:cNvSpPr>
          <p:nvPr>
            <p:ph idx="1"/>
          </p:nvPr>
        </p:nvSpPr>
        <p:spPr/>
        <p:txBody>
          <a:bodyPr/>
          <a:lstStyle/>
          <a:p>
            <a:r>
              <a:rPr lang="en-US" altLang="en-US" dirty="0"/>
              <a:t>When you’re tempted to identify the opportunity cost as time or money, think instead of what you would do with that time or what else you would spend that money on.</a:t>
            </a:r>
          </a:p>
          <a:p>
            <a:pPr lvl="1">
              <a:buFontTx/>
              <a:buNone/>
            </a:pPr>
            <a:endParaRPr lang="en-US" altLang="en-US" sz="3200" dirty="0"/>
          </a:p>
          <a:p>
            <a:pPr lvl="1"/>
            <a:endParaRPr lang="en-US" altLang="en-US" sz="3200" dirty="0"/>
          </a:p>
          <a:p>
            <a:pPr lvl="1">
              <a:buFontTx/>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altLang="en-US" sz="5400" dirty="0"/>
              <a:t>Discussion: Choosing a Snack</a:t>
            </a:r>
          </a:p>
        </p:txBody>
      </p:sp>
      <p:sp>
        <p:nvSpPr>
          <p:cNvPr id="12291" name="Rectangle 3"/>
          <p:cNvSpPr>
            <a:spLocks noGrp="1" noChangeArrowheads="1"/>
          </p:cNvSpPr>
          <p:nvPr>
            <p:ph idx="1"/>
          </p:nvPr>
        </p:nvSpPr>
        <p:spPr/>
        <p:txBody>
          <a:bodyPr>
            <a:normAutofit/>
          </a:bodyPr>
          <a:lstStyle/>
          <a:p>
            <a:r>
              <a:rPr lang="en-US" altLang="en-US" dirty="0"/>
              <a:t>What were the considered alternatives of your choice?</a:t>
            </a:r>
          </a:p>
          <a:p>
            <a:r>
              <a:rPr lang="en-US" altLang="en-US" dirty="0"/>
              <a:t>If someone made a different choice (diff. snack or no snack) than you did, did one person make the right choice and one the wrong choice?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Autofit/>
          </a:bodyPr>
          <a:lstStyle/>
          <a:p>
            <a:r>
              <a:rPr lang="en-US" altLang="en-US" sz="4400" dirty="0"/>
              <a:t>Suppose an ice cream bar had been offered as an alternative along with 2 types of candy.</a:t>
            </a:r>
          </a:p>
        </p:txBody>
      </p:sp>
      <p:sp>
        <p:nvSpPr>
          <p:cNvPr id="13315" name="Rectangle 3"/>
          <p:cNvSpPr>
            <a:spLocks noGrp="1" noChangeArrowheads="1"/>
          </p:cNvSpPr>
          <p:nvPr>
            <p:ph idx="1"/>
          </p:nvPr>
        </p:nvSpPr>
        <p:spPr/>
        <p:txBody>
          <a:bodyPr>
            <a:normAutofit fontScale="92500" lnSpcReduction="20000"/>
          </a:bodyPr>
          <a:lstStyle/>
          <a:p>
            <a:pPr>
              <a:lnSpc>
                <a:spcPct val="90000"/>
              </a:lnSpc>
            </a:pPr>
            <a:r>
              <a:rPr lang="en-US" altLang="en-US" dirty="0"/>
              <a:t>Would your opportunity cost have changed?  Why or why not?</a:t>
            </a:r>
          </a:p>
          <a:p>
            <a:pPr>
              <a:lnSpc>
                <a:spcPct val="90000"/>
              </a:lnSpc>
            </a:pPr>
            <a:r>
              <a:rPr lang="en-US" altLang="en-US" dirty="0"/>
              <a:t>What is the opportunity cost to the person who chose the ice cream bar from among the 3 options?</a:t>
            </a:r>
          </a:p>
          <a:p>
            <a:pPr>
              <a:lnSpc>
                <a:spcPct val="90000"/>
              </a:lnSpc>
            </a:pPr>
            <a:r>
              <a:rPr lang="en-US" altLang="en-US" dirty="0"/>
              <a:t>What is the opportunity cost to someone who sticks with their original choice when the ice cream bar is included in the alternatives?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en-US" dirty="0"/>
              <a:t>5 Economic Reasoning Propositions</a:t>
            </a:r>
          </a:p>
        </p:txBody>
      </p:sp>
      <p:sp>
        <p:nvSpPr>
          <p:cNvPr id="7171" name="Rectangle 3"/>
          <p:cNvSpPr>
            <a:spLocks noGrp="1" noChangeArrowheads="1"/>
          </p:cNvSpPr>
          <p:nvPr>
            <p:ph idx="1"/>
          </p:nvPr>
        </p:nvSpPr>
        <p:spPr/>
        <p:txBody>
          <a:bodyPr>
            <a:normAutofit lnSpcReduction="10000"/>
          </a:bodyPr>
          <a:lstStyle/>
          <a:p>
            <a:pPr marL="742950" indent="-742950">
              <a:buFont typeface="+mj-lt"/>
              <a:buAutoNum type="arabicPeriod"/>
            </a:pPr>
            <a:r>
              <a:rPr lang="en-US" altLang="en-US" dirty="0"/>
              <a:t>People Choose, and individual choices are the source of social outcomes.</a:t>
            </a:r>
          </a:p>
          <a:p>
            <a:pPr marL="742950" indent="-742950">
              <a:buFont typeface="+mj-lt"/>
              <a:buAutoNum type="arabicPeriod"/>
            </a:pPr>
            <a:r>
              <a:rPr lang="en-US" altLang="en-US" dirty="0"/>
              <a:t>Choices impose costs; people receive benefits and incur costs when they make decisions</a:t>
            </a:r>
          </a:p>
          <a:p>
            <a:pPr marL="742950" indent="-742950">
              <a:buFont typeface="+mj-lt"/>
              <a:buAutoNum type="arabicPeriod"/>
            </a:pPr>
            <a:r>
              <a:rPr lang="en-US" altLang="en-US" dirty="0"/>
              <a:t>People respond to incentives in predictable ways.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altLang="en-US" sz="5400" dirty="0"/>
              <a:t>Discussion: Choosing a Snack</a:t>
            </a:r>
          </a:p>
        </p:txBody>
      </p:sp>
      <p:sp>
        <p:nvSpPr>
          <p:cNvPr id="15363" name="Rectangle 3"/>
          <p:cNvSpPr>
            <a:spLocks noGrp="1" noChangeArrowheads="1"/>
          </p:cNvSpPr>
          <p:nvPr>
            <p:ph idx="1"/>
          </p:nvPr>
        </p:nvSpPr>
        <p:spPr/>
        <p:txBody>
          <a:bodyPr>
            <a:normAutofit/>
          </a:bodyPr>
          <a:lstStyle/>
          <a:p>
            <a:pPr>
              <a:lnSpc>
                <a:spcPct val="90000"/>
              </a:lnSpc>
              <a:buFontTx/>
              <a:buNone/>
            </a:pPr>
            <a:r>
              <a:rPr lang="en-US" altLang="en-US" sz="2500" dirty="0"/>
              <a:t>	</a:t>
            </a:r>
            <a:r>
              <a:rPr lang="en-US" altLang="en-US" i="1" dirty="0"/>
              <a:t>Suppose the “rules of the game” had been that “the class” could choose one snack, and the choice was Candy A</a:t>
            </a:r>
            <a:r>
              <a:rPr lang="en-US" altLang="en-US" dirty="0"/>
              <a:t> </a:t>
            </a:r>
          </a:p>
          <a:p>
            <a:pPr>
              <a:lnSpc>
                <a:spcPct val="90000"/>
              </a:lnSpc>
            </a:pPr>
            <a:r>
              <a:rPr lang="en-US" altLang="en-US" dirty="0"/>
              <a:t>Does that configuration of the situation change the opportunity cost? (If so, in what way and to whom?)</a:t>
            </a:r>
          </a:p>
          <a:p>
            <a:pPr>
              <a:lnSpc>
                <a:spcPct val="90000"/>
              </a:lnSpc>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altLang="en-US" sz="5400" dirty="0"/>
              <a:t>Discussion: Choosing a Snack</a:t>
            </a:r>
            <a:endParaRPr lang="en-US" altLang="en-US" sz="4800" dirty="0"/>
          </a:p>
        </p:txBody>
      </p:sp>
      <p:sp>
        <p:nvSpPr>
          <p:cNvPr id="16387" name="Rectangle 3"/>
          <p:cNvSpPr>
            <a:spLocks noGrp="1" noChangeArrowheads="1"/>
          </p:cNvSpPr>
          <p:nvPr>
            <p:ph idx="1"/>
          </p:nvPr>
        </p:nvSpPr>
        <p:spPr/>
        <p:txBody>
          <a:bodyPr>
            <a:normAutofit fontScale="85000" lnSpcReduction="20000"/>
          </a:bodyPr>
          <a:lstStyle/>
          <a:p>
            <a:pPr>
              <a:lnSpc>
                <a:spcPct val="90000"/>
              </a:lnSpc>
              <a:buFontTx/>
              <a:buNone/>
            </a:pPr>
            <a:r>
              <a:rPr lang="en-US" altLang="en-US" sz="2500" dirty="0"/>
              <a:t>	</a:t>
            </a:r>
            <a:r>
              <a:rPr lang="en-US" altLang="en-US" sz="4800" i="1" dirty="0"/>
              <a:t>Suppose all 4 types of snack had been on one table and everyone could select from that table.</a:t>
            </a:r>
            <a:r>
              <a:rPr lang="en-US" altLang="en-US" sz="4800" dirty="0"/>
              <a:t> </a:t>
            </a:r>
          </a:p>
          <a:p>
            <a:pPr>
              <a:lnSpc>
                <a:spcPct val="90000"/>
              </a:lnSpc>
              <a:buFontTx/>
              <a:buNone/>
            </a:pPr>
            <a:endParaRPr lang="en-US" altLang="en-US" sz="4800" dirty="0"/>
          </a:p>
          <a:p>
            <a:pPr>
              <a:lnSpc>
                <a:spcPct val="90000"/>
              </a:lnSpc>
            </a:pPr>
            <a:r>
              <a:rPr lang="en-US" altLang="en-US" sz="4800" dirty="0"/>
              <a:t>Would that change your opportunity cost?  Why?</a:t>
            </a:r>
          </a:p>
          <a:p>
            <a:pPr>
              <a:lnSpc>
                <a:spcPct val="90000"/>
              </a:lnSpc>
            </a:pPr>
            <a:r>
              <a:rPr lang="en-US" altLang="en-US" sz="4800" dirty="0"/>
              <a:t>Is the availability of a grater number of alternatives likely to increase or decrease opportunity costs?  Why?</a:t>
            </a:r>
          </a:p>
          <a:p>
            <a:pPr>
              <a:lnSpc>
                <a:spcPct val="90000"/>
              </a:lnSpc>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altLang="en-US" sz="5400"/>
              <a:t>Practice with Opportunity Cost</a:t>
            </a:r>
          </a:p>
        </p:txBody>
      </p:sp>
      <p:sp>
        <p:nvSpPr>
          <p:cNvPr id="25603" name="Rectangle 3"/>
          <p:cNvSpPr>
            <a:spLocks noGrp="1" noChangeArrowheads="1"/>
          </p:cNvSpPr>
          <p:nvPr>
            <p:ph idx="1"/>
          </p:nvPr>
        </p:nvSpPr>
        <p:spPr/>
        <p:txBody>
          <a:bodyPr>
            <a:normAutofit/>
          </a:bodyPr>
          <a:lstStyle/>
          <a:p>
            <a:pPr marL="590550" indent="-590550">
              <a:buFont typeface="Wingdings" pitchFamily="2" charset="2"/>
              <a:buAutoNum type="arabicPeriod"/>
            </a:pPr>
            <a:r>
              <a:rPr lang="en-US" altLang="en-US" dirty="0"/>
              <a:t>Why would a student choose not to study for an exam even though she knows from past experience that she performs better on exams when she has spent time studying?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altLang="en-US" sz="5400"/>
              <a:t>Practice with Opportunity Cost</a:t>
            </a:r>
          </a:p>
        </p:txBody>
      </p:sp>
      <p:sp>
        <p:nvSpPr>
          <p:cNvPr id="26627" name="Rectangle 3"/>
          <p:cNvSpPr>
            <a:spLocks noGrp="1" noChangeArrowheads="1"/>
          </p:cNvSpPr>
          <p:nvPr>
            <p:ph idx="1"/>
          </p:nvPr>
        </p:nvSpPr>
        <p:spPr/>
        <p:txBody>
          <a:bodyPr>
            <a:normAutofit/>
          </a:bodyPr>
          <a:lstStyle/>
          <a:p>
            <a:pPr marL="0" indent="0">
              <a:buNone/>
            </a:pPr>
            <a:endParaRPr lang="en-US" altLang="en-US" dirty="0"/>
          </a:p>
          <a:p>
            <a:pPr marL="590550" indent="-590550">
              <a:buFont typeface="Wingdings" pitchFamily="2" charset="2"/>
              <a:buAutoNum type="arabicPeriod" startAt="2"/>
            </a:pPr>
            <a:r>
              <a:rPr lang="en-US" altLang="en-US" dirty="0"/>
              <a:t>Why would a teenager </a:t>
            </a:r>
            <a:r>
              <a:rPr lang="en-US" altLang="en-US" b="1" i="1" dirty="0"/>
              <a:t>not</a:t>
            </a:r>
            <a:r>
              <a:rPr lang="en-US" altLang="en-US" dirty="0"/>
              <a:t> ask to a dance the person he’d like to ask, even though he knows she does not have another date?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altLang="en-US" sz="5400"/>
              <a:t>Practice with Opportunity Cost</a:t>
            </a:r>
          </a:p>
        </p:txBody>
      </p:sp>
      <p:sp>
        <p:nvSpPr>
          <p:cNvPr id="27651" name="Rectangle 3"/>
          <p:cNvSpPr>
            <a:spLocks noGrp="1" noChangeArrowheads="1"/>
          </p:cNvSpPr>
          <p:nvPr>
            <p:ph idx="1"/>
          </p:nvPr>
        </p:nvSpPr>
        <p:spPr/>
        <p:txBody>
          <a:bodyPr>
            <a:normAutofit/>
          </a:bodyPr>
          <a:lstStyle/>
          <a:p>
            <a:pPr marL="590550" indent="-590550">
              <a:buFont typeface="Wingdings" pitchFamily="2" charset="2"/>
              <a:buAutoNum type="arabicPeriod" startAt="3"/>
            </a:pPr>
            <a:endParaRPr lang="en-US" altLang="en-US" dirty="0"/>
          </a:p>
          <a:p>
            <a:pPr marL="590550" indent="-590550">
              <a:buFont typeface="Wingdings" pitchFamily="2" charset="2"/>
              <a:buAutoNum type="arabicPeriod" startAt="3"/>
            </a:pPr>
            <a:r>
              <a:rPr lang="en-US" altLang="en-US" dirty="0"/>
              <a:t>Why would a hot dog vender on a New York street corner lower the price of dogs late in the day?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4800"/>
              <a:t>Practice with Opportunity Cost</a:t>
            </a:r>
          </a:p>
        </p:txBody>
      </p:sp>
      <p:sp>
        <p:nvSpPr>
          <p:cNvPr id="28675" name="Rectangle 3"/>
          <p:cNvSpPr>
            <a:spLocks noGrp="1" noChangeArrowheads="1"/>
          </p:cNvSpPr>
          <p:nvPr>
            <p:ph idx="1"/>
          </p:nvPr>
        </p:nvSpPr>
        <p:spPr/>
        <p:txBody>
          <a:bodyPr>
            <a:normAutofit/>
          </a:bodyPr>
          <a:lstStyle/>
          <a:p>
            <a:pPr marL="590550" indent="-590550">
              <a:lnSpc>
                <a:spcPct val="90000"/>
              </a:lnSpc>
              <a:buFont typeface="Wingdings" pitchFamily="2" charset="2"/>
              <a:buAutoNum type="arabicPeriod" startAt="4"/>
            </a:pPr>
            <a:r>
              <a:rPr lang="en-US" altLang="en-US" dirty="0"/>
              <a:t>Why do Americans today find themselves much more pressed for time than their great-grandparents were, despite the fact that we have so many machines and appliances that save us labor and time?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z="4800"/>
              <a:t>Practice with Opportunity Cost</a:t>
            </a:r>
          </a:p>
        </p:txBody>
      </p:sp>
      <p:sp>
        <p:nvSpPr>
          <p:cNvPr id="29699" name="Rectangle 3"/>
          <p:cNvSpPr>
            <a:spLocks noGrp="1" noChangeArrowheads="1"/>
          </p:cNvSpPr>
          <p:nvPr>
            <p:ph idx="1"/>
          </p:nvPr>
        </p:nvSpPr>
        <p:spPr/>
        <p:txBody>
          <a:bodyPr>
            <a:normAutofit/>
          </a:bodyPr>
          <a:lstStyle/>
          <a:p>
            <a:pPr marL="590550" indent="-590550">
              <a:buFont typeface="Wingdings" pitchFamily="2" charset="2"/>
              <a:buAutoNum type="arabicPeriod" startAt="5"/>
            </a:pPr>
            <a:r>
              <a:rPr lang="en-US" altLang="en-US" dirty="0"/>
              <a:t>Why would a poor family in a developing country choose to send a 10-year-old to work in a factory rather than to school, even though they know that being able to read and write would offer the child better options for the future?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ltLang="en-US" sz="6000"/>
              <a:t>Practice with Opportunity Cost</a:t>
            </a:r>
          </a:p>
        </p:txBody>
      </p:sp>
      <p:sp>
        <p:nvSpPr>
          <p:cNvPr id="30723" name="Rectangle 3"/>
          <p:cNvSpPr>
            <a:spLocks noGrp="1" noChangeArrowheads="1"/>
          </p:cNvSpPr>
          <p:nvPr>
            <p:ph idx="1"/>
          </p:nvPr>
        </p:nvSpPr>
        <p:spPr/>
        <p:txBody>
          <a:bodyPr>
            <a:normAutofit/>
          </a:bodyPr>
          <a:lstStyle/>
          <a:p>
            <a:pPr marL="590550" indent="-590550">
              <a:buFont typeface="Wingdings" pitchFamily="2" charset="2"/>
              <a:buAutoNum type="arabicPeriod" startAt="6"/>
            </a:pPr>
            <a:r>
              <a:rPr lang="en-US" altLang="en-US" dirty="0"/>
              <a:t>Why do so many more inventions and innovations come from western countries where property rights are secure than from developing and communist countries where they are not?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altLang="en-US" sz="5400"/>
              <a:t>Practice with Opportunity Cost</a:t>
            </a:r>
          </a:p>
        </p:txBody>
      </p:sp>
      <p:sp>
        <p:nvSpPr>
          <p:cNvPr id="31747" name="Rectangle 3"/>
          <p:cNvSpPr>
            <a:spLocks noGrp="1" noChangeArrowheads="1"/>
          </p:cNvSpPr>
          <p:nvPr>
            <p:ph idx="1"/>
          </p:nvPr>
        </p:nvSpPr>
        <p:spPr/>
        <p:txBody>
          <a:bodyPr>
            <a:normAutofit/>
          </a:bodyPr>
          <a:lstStyle/>
          <a:p>
            <a:pPr marL="590550" indent="-590550">
              <a:buFont typeface="Wingdings" pitchFamily="2" charset="2"/>
              <a:buAutoNum type="arabicPeriod" startAt="7"/>
            </a:pPr>
            <a:r>
              <a:rPr lang="en-US" altLang="en-US" dirty="0"/>
              <a:t>Why are people in some parts of the world willing to work for $1 per day and in the U.S. employers often have trouble finding people willing to work minimum wage jobs?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Economics for Leaders</a:t>
            </a:r>
          </a:p>
        </p:txBody>
      </p:sp>
      <p:sp>
        <p:nvSpPr>
          <p:cNvPr id="5" name="Text Placeholder 4"/>
          <p:cNvSpPr>
            <a:spLocks noGrp="1"/>
          </p:cNvSpPr>
          <p:nvPr>
            <p:ph type="body" idx="1"/>
          </p:nvPr>
        </p:nvSpPr>
        <p:spPr/>
        <p:txBody>
          <a:bodyPr/>
          <a:lstStyle/>
          <a:p>
            <a:r>
              <a:rPr lang="en-US" dirty="0"/>
              <a:t>Activity: The Ultimatum Game</a:t>
            </a:r>
          </a:p>
        </p:txBody>
      </p:sp>
    </p:spTree>
    <p:extLst>
      <p:ext uri="{BB962C8B-B14F-4D97-AF65-F5344CB8AC3E}">
        <p14:creationId xmlns:p14="http://schemas.microsoft.com/office/powerpoint/2010/main" val="170294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en-US" altLang="en-US" dirty="0"/>
              <a:t>5 Economic Reasoning Propositions</a:t>
            </a:r>
          </a:p>
        </p:txBody>
      </p:sp>
      <p:sp>
        <p:nvSpPr>
          <p:cNvPr id="8195" name="Rectangle 3"/>
          <p:cNvSpPr>
            <a:spLocks noGrp="1" noChangeArrowheads="1"/>
          </p:cNvSpPr>
          <p:nvPr>
            <p:ph idx="1"/>
          </p:nvPr>
        </p:nvSpPr>
        <p:spPr/>
        <p:txBody>
          <a:bodyPr/>
          <a:lstStyle/>
          <a:p>
            <a:pPr marL="742950" indent="-742950">
              <a:buFont typeface="+mj-lt"/>
              <a:buAutoNum type="arabicPeriod" startAt="4"/>
            </a:pPr>
            <a:r>
              <a:rPr lang="en-US" altLang="en-US" sz="3900" dirty="0"/>
              <a:t>Institutions are the “Rules of the Game” that influence choices</a:t>
            </a:r>
          </a:p>
          <a:p>
            <a:pPr marL="742950" indent="-742950">
              <a:buFont typeface="+mj-lt"/>
              <a:buAutoNum type="arabicPeriod" startAt="4"/>
            </a:pPr>
            <a:r>
              <a:rPr lang="en-US" altLang="en-US" sz="3900" dirty="0"/>
              <a:t>Understanding based on knowledge and evidence imparts value to opinions.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Proposal Selection Form</a:t>
            </a:r>
          </a:p>
        </p:txBody>
      </p:sp>
      <p:sp>
        <p:nvSpPr>
          <p:cNvPr id="5" name="Rectangle 3"/>
          <p:cNvSpPr>
            <a:spLocks noChangeArrowheads="1"/>
          </p:cNvSpPr>
          <p:nvPr/>
        </p:nvSpPr>
        <p:spPr bwMode="auto">
          <a:xfrm>
            <a:off x="1676400" y="1524000"/>
            <a:ext cx="8610600" cy="4708981"/>
          </a:xfrm>
          <a:prstGeom prst="rect">
            <a:avLst/>
          </a:prstGeom>
          <a:ln w="57150"/>
          <a:effectLst>
            <a:outerShdw blurRad="76200" dir="18900000" sy="23000" kx="-1200000" algn="bl" rotWithShape="0">
              <a:prstClr val="black">
                <a:alpha val="20000"/>
              </a:prstClr>
            </a:outerShdw>
          </a:effectLst>
          <a:extLst/>
        </p:spPr>
        <p:style>
          <a:lnRef idx="2">
            <a:schemeClr val="accent1"/>
          </a:lnRef>
          <a:fillRef idx="1">
            <a:schemeClr val="lt1"/>
          </a:fillRef>
          <a:effectRef idx="0">
            <a:schemeClr val="accent1"/>
          </a:effectRef>
          <a:fontRef idx="minor">
            <a:schemeClr val="dk1"/>
          </a:fontRef>
        </p:style>
        <p:txBody>
          <a:bodyPr wrap="squar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Proposer Identification Code __________________</a:t>
            </a:r>
          </a:p>
          <a:p>
            <a:pPr algn="ct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Circle a proposal:</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     9/1        8/2        7/3       6/4        5/5        4/6        3/7        2/8        1/9  </a:t>
            </a:r>
          </a:p>
          <a:p>
            <a:pPr eaLnBrk="1" hangingPunct="1">
              <a:spcBef>
                <a:spcPct val="0"/>
              </a:spcBef>
              <a:buFontTx/>
              <a:buNone/>
            </a:pPr>
            <a:r>
              <a:rPr lang="en-US" altLang="en-US" sz="2000" b="1" dirty="0">
                <a:solidFill>
                  <a:srgbClr val="000000"/>
                </a:solidFill>
              </a:rPr>
              <a:t>  </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If the responder accepts this proposal,</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 will receive ________  and the responder will receive ________ .</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If the responder does not accept this proposal, both the responder and I will receive $0.</a:t>
            </a:r>
          </a:p>
        </p:txBody>
      </p:sp>
      <p:sp>
        <p:nvSpPr>
          <p:cNvPr id="6" name="Text Box 4"/>
          <p:cNvSpPr txBox="1">
            <a:spLocks noChangeArrowheads="1"/>
          </p:cNvSpPr>
          <p:nvPr/>
        </p:nvSpPr>
        <p:spPr bwMode="auto">
          <a:xfrm>
            <a:off x="5576344" y="1751463"/>
            <a:ext cx="1647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FF0000"/>
                </a:solidFill>
              </a:rPr>
              <a:t>XyZpDQ</a:t>
            </a:r>
            <a:endParaRPr lang="en-US" altLang="en-US" sz="2800" b="1" dirty="0">
              <a:solidFill>
                <a:srgbClr val="FF0000"/>
              </a:solidFill>
            </a:endParaRPr>
          </a:p>
        </p:txBody>
      </p:sp>
      <p:sp>
        <p:nvSpPr>
          <p:cNvPr id="7" name="Oval 5"/>
          <p:cNvSpPr>
            <a:spLocks noChangeArrowheads="1"/>
          </p:cNvSpPr>
          <p:nvPr/>
        </p:nvSpPr>
        <p:spPr bwMode="auto">
          <a:xfrm>
            <a:off x="4591300" y="3076307"/>
            <a:ext cx="685800"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 name="Oval 6"/>
          <p:cNvSpPr>
            <a:spLocks noChangeArrowheads="1"/>
          </p:cNvSpPr>
          <p:nvPr/>
        </p:nvSpPr>
        <p:spPr bwMode="auto">
          <a:xfrm>
            <a:off x="7391400" y="3076307"/>
            <a:ext cx="685800"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 name="Text Box 10"/>
          <p:cNvSpPr txBox="1">
            <a:spLocks noChangeArrowheads="1"/>
          </p:cNvSpPr>
          <p:nvPr/>
        </p:nvSpPr>
        <p:spPr bwMode="auto">
          <a:xfrm>
            <a:off x="3520240" y="4616149"/>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33CC"/>
                </a:solidFill>
              </a:rPr>
              <a:t>$$$$$</a:t>
            </a:r>
          </a:p>
        </p:txBody>
      </p:sp>
      <p:sp>
        <p:nvSpPr>
          <p:cNvPr id="10" name="Text Box 11"/>
          <p:cNvSpPr txBox="1">
            <a:spLocks noChangeArrowheads="1"/>
          </p:cNvSpPr>
          <p:nvPr/>
        </p:nvSpPr>
        <p:spPr bwMode="auto">
          <a:xfrm>
            <a:off x="8563979" y="4616148"/>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CC00"/>
                </a:solidFill>
              </a:rPr>
              <a:t>$$$$$</a:t>
            </a:r>
          </a:p>
        </p:txBody>
      </p:sp>
      <p:grpSp>
        <p:nvGrpSpPr>
          <p:cNvPr id="11" name="Group 14"/>
          <p:cNvGrpSpPr>
            <a:grpSpLocks/>
          </p:cNvGrpSpPr>
          <p:nvPr/>
        </p:nvGrpSpPr>
        <p:grpSpPr bwMode="auto">
          <a:xfrm>
            <a:off x="3834565" y="3504898"/>
            <a:ext cx="4951413" cy="1119188"/>
            <a:chOff x="1092" y="1824"/>
            <a:chExt cx="3119" cy="705"/>
          </a:xfrm>
        </p:grpSpPr>
        <p:sp>
          <p:nvSpPr>
            <p:cNvPr id="12" name="Line 12"/>
            <p:cNvSpPr>
              <a:spLocks noChangeShapeType="1"/>
            </p:cNvSpPr>
            <p:nvPr/>
          </p:nvSpPr>
          <p:spPr bwMode="auto">
            <a:xfrm flipH="1">
              <a:off x="1092" y="1887"/>
              <a:ext cx="702" cy="6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sp>
          <p:nvSpPr>
            <p:cNvPr id="13" name="Line 13"/>
            <p:cNvSpPr>
              <a:spLocks noChangeShapeType="1"/>
            </p:cNvSpPr>
            <p:nvPr/>
          </p:nvSpPr>
          <p:spPr bwMode="auto">
            <a:xfrm>
              <a:off x="1992" y="1824"/>
              <a:ext cx="2219" cy="705"/>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grpSp>
    </p:spTree>
    <p:extLst>
      <p:ext uri="{BB962C8B-B14F-4D97-AF65-F5344CB8AC3E}">
        <p14:creationId xmlns:p14="http://schemas.microsoft.com/office/powerpoint/2010/main" val="1771272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676400" y="-1981200"/>
            <a:ext cx="8610600" cy="8402300"/>
          </a:xfrm>
          <a:prstGeom prst="rect">
            <a:avLst/>
          </a:prstGeom>
          <a:ln w="57150"/>
          <a:effectLst>
            <a:outerShdw blurRad="76200" dir="18900000" sy="23000" kx="-1200000" algn="bl" rotWithShape="0">
              <a:prstClr val="black">
                <a:alpha val="20000"/>
              </a:prstClr>
            </a:outerShdw>
          </a:effectLst>
          <a:extLst/>
        </p:spPr>
        <p:style>
          <a:lnRef idx="2">
            <a:schemeClr val="accent1"/>
          </a:lnRef>
          <a:fillRef idx="1">
            <a:schemeClr val="lt1"/>
          </a:fillRef>
          <a:effectRef idx="0">
            <a:schemeClr val="accent1"/>
          </a:effectRef>
          <a:fontRef idx="minor">
            <a:schemeClr val="dk1"/>
          </a:fontRef>
        </p:style>
        <p:txBody>
          <a:bodyPr wrap="square" anchor="ct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Proposer Identification Code __________________</a:t>
            </a:r>
          </a:p>
          <a:p>
            <a:pPr algn="ct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Circle a proposal:</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     9/1        8/2        7/3       6/4        5/5        4/6        3/7        2/8        1/9  </a:t>
            </a:r>
          </a:p>
          <a:p>
            <a:pPr eaLnBrk="1" hangingPunct="1">
              <a:spcBef>
                <a:spcPct val="0"/>
              </a:spcBef>
              <a:buFontTx/>
              <a:buNone/>
            </a:pPr>
            <a:r>
              <a:rPr lang="en-US" altLang="en-US" sz="2000" b="1" dirty="0">
                <a:solidFill>
                  <a:srgbClr val="000000"/>
                </a:solidFill>
              </a:rPr>
              <a:t>  </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If the responder accepts this proposal,</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 will receive ________  and the responder will receive ________ .</a:t>
            </a:r>
          </a:p>
          <a:p>
            <a:pPr eaLnBrk="1" hangingPunct="1">
              <a:spcBef>
                <a:spcPct val="0"/>
              </a:spcBef>
              <a:buFontTx/>
              <a:buNone/>
            </a:pPr>
            <a:endParaRPr lang="en-US" altLang="en-US" sz="2000" b="1" dirty="0">
              <a:solidFill>
                <a:srgbClr val="000000"/>
              </a:solidFill>
            </a:endParaRPr>
          </a:p>
          <a:p>
            <a:pPr eaLnBrk="1" hangingPunct="1">
              <a:spcBef>
                <a:spcPct val="0"/>
              </a:spcBef>
              <a:buFontTx/>
              <a:buNone/>
            </a:pPr>
            <a:endParaRPr lang="en-US" altLang="en-US" sz="2000" b="1" dirty="0">
              <a:solidFill>
                <a:srgbClr val="000000"/>
              </a:solidFill>
            </a:endParaRPr>
          </a:p>
          <a:p>
            <a:pPr eaLnBrk="1" hangingPunct="1">
              <a:spcBef>
                <a:spcPct val="0"/>
              </a:spcBef>
              <a:buFontTx/>
              <a:buNone/>
            </a:pPr>
            <a:r>
              <a:rPr lang="en-US" altLang="en-US" sz="2000" b="1" dirty="0">
                <a:solidFill>
                  <a:srgbClr val="000000"/>
                </a:solidFill>
              </a:rPr>
              <a:t>If the responder does not accept this proposal, both the responder and I will receive $0.</a:t>
            </a:r>
          </a:p>
          <a:p>
            <a:pPr eaLnBrk="1" hangingPunct="1">
              <a:spcBef>
                <a:spcPct val="0"/>
              </a:spcBef>
              <a:buFontTx/>
              <a:buNone/>
            </a:pPr>
            <a:r>
              <a:rPr lang="en-US" altLang="en-US" sz="2000" dirty="0">
                <a:solidFill>
                  <a:srgbClr val="000000"/>
                </a:solidFill>
              </a:rPr>
              <a:t>Responder Identification Code _________________</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If I accept the proposal circled above, </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I will receive </a:t>
            </a:r>
            <a:r>
              <a:rPr lang="en-US" altLang="en-US" sz="2000" b="1" dirty="0">
                <a:solidFill>
                  <a:srgbClr val="000000"/>
                </a:solidFill>
              </a:rPr>
              <a:t>________</a:t>
            </a:r>
            <a:r>
              <a:rPr lang="en-US" altLang="en-US" sz="2000" dirty="0">
                <a:solidFill>
                  <a:srgbClr val="000000"/>
                </a:solidFill>
              </a:rPr>
              <a:t> and the proposer will receive  </a:t>
            </a:r>
            <a:r>
              <a:rPr lang="en-US" altLang="en-US" sz="2000" b="1" dirty="0">
                <a:solidFill>
                  <a:srgbClr val="000000"/>
                </a:solidFill>
              </a:rPr>
              <a:t>________</a:t>
            </a:r>
            <a:r>
              <a:rPr lang="en-US" altLang="en-US" sz="2000" dirty="0">
                <a:solidFill>
                  <a:srgbClr val="000000"/>
                </a:solidFill>
              </a:rPr>
              <a:t>  </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If I reject this proposal , I will receive $0 and the proposer will receive $0.  </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dirty="0">
                <a:solidFill>
                  <a:srgbClr val="000000"/>
                </a:solidFill>
              </a:rPr>
              <a:t>Circle </a:t>
            </a:r>
            <a:r>
              <a:rPr lang="en-US" altLang="en-US" sz="2000" u="sng" dirty="0">
                <a:solidFill>
                  <a:srgbClr val="000000"/>
                </a:solidFill>
              </a:rPr>
              <a:t>either</a:t>
            </a:r>
            <a:r>
              <a:rPr lang="en-US" altLang="en-US" sz="2000" dirty="0">
                <a:solidFill>
                  <a:srgbClr val="000000"/>
                </a:solidFill>
              </a:rPr>
              <a:t> accept or reject below.</a:t>
            </a:r>
          </a:p>
          <a:p>
            <a:pPr eaLnBrk="1" hangingPunct="1">
              <a:spcBef>
                <a:spcPct val="0"/>
              </a:spcBef>
              <a:buFontTx/>
              <a:buNone/>
            </a:pPr>
            <a:endParaRPr lang="en-US" altLang="en-US" sz="2000" dirty="0">
              <a:solidFill>
                <a:srgbClr val="000000"/>
              </a:solidFill>
            </a:endParaRPr>
          </a:p>
          <a:p>
            <a:pPr eaLnBrk="1" hangingPunct="1">
              <a:spcBef>
                <a:spcPct val="0"/>
              </a:spcBef>
              <a:buFontTx/>
              <a:buNone/>
            </a:pPr>
            <a:r>
              <a:rPr lang="en-US" altLang="en-US" sz="2000" b="1" dirty="0">
                <a:solidFill>
                  <a:srgbClr val="000000"/>
                </a:solidFill>
              </a:rPr>
              <a:t>			ACCEPT		REJECT</a:t>
            </a:r>
            <a:r>
              <a:rPr lang="en-US" altLang="en-US" sz="2000" dirty="0">
                <a:solidFill>
                  <a:srgbClr val="000000"/>
                </a:solidFill>
              </a:rPr>
              <a:t> </a:t>
            </a:r>
          </a:p>
          <a:p>
            <a:pPr eaLnBrk="1" hangingPunct="1">
              <a:spcBef>
                <a:spcPct val="0"/>
              </a:spcBef>
              <a:buFontTx/>
              <a:buNone/>
            </a:pPr>
            <a:endParaRPr lang="en-US" altLang="en-US" sz="2000" b="1" dirty="0">
              <a:solidFill>
                <a:srgbClr val="000000"/>
              </a:solidFill>
            </a:endParaRPr>
          </a:p>
        </p:txBody>
      </p:sp>
      <p:sp>
        <p:nvSpPr>
          <p:cNvPr id="6" name="Text Box 4"/>
          <p:cNvSpPr txBox="1">
            <a:spLocks noChangeArrowheads="1"/>
          </p:cNvSpPr>
          <p:nvPr/>
        </p:nvSpPr>
        <p:spPr bwMode="auto">
          <a:xfrm>
            <a:off x="5576344" y="252863"/>
            <a:ext cx="16478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err="1">
                <a:solidFill>
                  <a:srgbClr val="FF0000"/>
                </a:solidFill>
              </a:rPr>
              <a:t>XyZpDQ</a:t>
            </a:r>
            <a:endParaRPr lang="en-US" altLang="en-US" sz="2800" b="1" dirty="0">
              <a:solidFill>
                <a:srgbClr val="FF0000"/>
              </a:solidFill>
            </a:endParaRPr>
          </a:p>
        </p:txBody>
      </p:sp>
      <p:sp>
        <p:nvSpPr>
          <p:cNvPr id="7" name="Oval 5"/>
          <p:cNvSpPr>
            <a:spLocks noChangeArrowheads="1"/>
          </p:cNvSpPr>
          <p:nvPr/>
        </p:nvSpPr>
        <p:spPr bwMode="auto">
          <a:xfrm>
            <a:off x="4606090" y="-429398"/>
            <a:ext cx="685800"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 name="Oval 6"/>
          <p:cNvSpPr>
            <a:spLocks noChangeArrowheads="1"/>
          </p:cNvSpPr>
          <p:nvPr/>
        </p:nvSpPr>
        <p:spPr bwMode="auto">
          <a:xfrm>
            <a:off x="7353300" y="-457200"/>
            <a:ext cx="685800" cy="4572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 name="Text Box 10"/>
          <p:cNvSpPr txBox="1">
            <a:spLocks noChangeArrowheads="1"/>
          </p:cNvSpPr>
          <p:nvPr/>
        </p:nvSpPr>
        <p:spPr bwMode="auto">
          <a:xfrm>
            <a:off x="3453483" y="1139053"/>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33CC"/>
                </a:solidFill>
              </a:rPr>
              <a:t>$$$$$</a:t>
            </a:r>
          </a:p>
        </p:txBody>
      </p:sp>
      <p:sp>
        <p:nvSpPr>
          <p:cNvPr id="10" name="Text Box 11"/>
          <p:cNvSpPr txBox="1">
            <a:spLocks noChangeArrowheads="1"/>
          </p:cNvSpPr>
          <p:nvPr/>
        </p:nvSpPr>
        <p:spPr bwMode="auto">
          <a:xfrm>
            <a:off x="8510505" y="1139052"/>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CC00"/>
                </a:solidFill>
              </a:rPr>
              <a:t>$$$$$</a:t>
            </a:r>
          </a:p>
        </p:txBody>
      </p:sp>
      <p:grpSp>
        <p:nvGrpSpPr>
          <p:cNvPr id="11" name="Group 14"/>
          <p:cNvGrpSpPr>
            <a:grpSpLocks/>
          </p:cNvGrpSpPr>
          <p:nvPr/>
        </p:nvGrpSpPr>
        <p:grpSpPr bwMode="auto">
          <a:xfrm>
            <a:off x="3821865" y="27802"/>
            <a:ext cx="4951413" cy="1119188"/>
            <a:chOff x="1092" y="1824"/>
            <a:chExt cx="3119" cy="705"/>
          </a:xfrm>
        </p:grpSpPr>
        <p:sp>
          <p:nvSpPr>
            <p:cNvPr id="12" name="Line 12"/>
            <p:cNvSpPr>
              <a:spLocks noChangeShapeType="1"/>
            </p:cNvSpPr>
            <p:nvPr/>
          </p:nvSpPr>
          <p:spPr bwMode="auto">
            <a:xfrm flipH="1">
              <a:off x="1092" y="1887"/>
              <a:ext cx="702" cy="6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sp>
          <p:nvSpPr>
            <p:cNvPr id="13" name="Line 13"/>
            <p:cNvSpPr>
              <a:spLocks noChangeShapeType="1"/>
            </p:cNvSpPr>
            <p:nvPr/>
          </p:nvSpPr>
          <p:spPr bwMode="auto">
            <a:xfrm>
              <a:off x="1992" y="1824"/>
              <a:ext cx="2219" cy="705"/>
            </a:xfrm>
            <a:prstGeom prst="line">
              <a:avLst/>
            </a:prstGeom>
            <a:noFill/>
            <a:ln w="28575">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grpSp>
      <p:sp>
        <p:nvSpPr>
          <p:cNvPr id="14" name="Line 16"/>
          <p:cNvSpPr>
            <a:spLocks noChangeShapeType="1"/>
          </p:cNvSpPr>
          <p:nvPr/>
        </p:nvSpPr>
        <p:spPr bwMode="auto">
          <a:xfrm>
            <a:off x="4114800" y="1610756"/>
            <a:ext cx="3657600" cy="2199243"/>
          </a:xfrm>
          <a:prstGeom prst="line">
            <a:avLst/>
          </a:prstGeom>
          <a:ln w="38100">
            <a:headEnd/>
            <a:tailEnd type="triangle" w="med" len="med"/>
          </a:ln>
          <a:extLst/>
        </p:spPr>
        <p:style>
          <a:lnRef idx="1">
            <a:schemeClr val="accent2"/>
          </a:lnRef>
          <a:fillRef idx="0">
            <a:schemeClr val="accent2"/>
          </a:fillRef>
          <a:effectRef idx="0">
            <a:schemeClr val="accent2"/>
          </a:effectRef>
          <a:fontRef idx="minor">
            <a:schemeClr val="tx1"/>
          </a:fontRef>
        </p:style>
        <p:txBody>
          <a:bodyPr/>
          <a:lstStyle/>
          <a:p>
            <a:endParaRPr lang="en-US">
              <a:solidFill>
                <a:srgbClr val="000000"/>
              </a:solidFill>
              <a:cs typeface="Arial"/>
            </a:endParaRPr>
          </a:p>
        </p:txBody>
      </p:sp>
      <p:sp>
        <p:nvSpPr>
          <p:cNvPr id="15" name="Text Box 10"/>
          <p:cNvSpPr txBox="1">
            <a:spLocks noChangeArrowheads="1"/>
          </p:cNvSpPr>
          <p:nvPr/>
        </p:nvSpPr>
        <p:spPr bwMode="auto">
          <a:xfrm>
            <a:off x="7868932" y="3809999"/>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33CC"/>
                </a:solidFill>
              </a:rPr>
              <a:t>$$$$$</a:t>
            </a:r>
          </a:p>
        </p:txBody>
      </p:sp>
      <p:sp>
        <p:nvSpPr>
          <p:cNvPr id="16" name="Text Box 11"/>
          <p:cNvSpPr txBox="1">
            <a:spLocks noChangeArrowheads="1"/>
          </p:cNvSpPr>
          <p:nvPr/>
        </p:nvSpPr>
        <p:spPr bwMode="auto">
          <a:xfrm>
            <a:off x="3412290" y="3780076"/>
            <a:ext cx="81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dirty="0">
                <a:solidFill>
                  <a:srgbClr val="00CC00"/>
                </a:solidFill>
              </a:rPr>
              <a:t>$$$$$</a:t>
            </a:r>
          </a:p>
        </p:txBody>
      </p:sp>
      <p:sp>
        <p:nvSpPr>
          <p:cNvPr id="17" name="Text Box 3"/>
          <p:cNvSpPr txBox="1">
            <a:spLocks noChangeArrowheads="1"/>
          </p:cNvSpPr>
          <p:nvPr/>
        </p:nvSpPr>
        <p:spPr bwMode="auto">
          <a:xfrm>
            <a:off x="5250615" y="2546587"/>
            <a:ext cx="19735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333399"/>
                </a:solidFill>
              </a:rPr>
              <a:t>123LMNO</a:t>
            </a:r>
          </a:p>
        </p:txBody>
      </p:sp>
      <p:sp>
        <p:nvSpPr>
          <p:cNvPr id="18" name="Line 18"/>
          <p:cNvSpPr>
            <a:spLocks noChangeShapeType="1"/>
          </p:cNvSpPr>
          <p:nvPr/>
        </p:nvSpPr>
        <p:spPr bwMode="auto">
          <a:xfrm flipH="1">
            <a:off x="4272633" y="1646454"/>
            <a:ext cx="3880223" cy="2133621"/>
          </a:xfrm>
          <a:prstGeom prst="line">
            <a:avLst/>
          </a:prstGeom>
          <a:noFill/>
          <a:ln w="28575">
            <a:solidFill>
              <a:srgbClr val="92D05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cs typeface="Arial"/>
            </a:endParaRPr>
          </a:p>
        </p:txBody>
      </p:sp>
    </p:spTree>
    <p:extLst>
      <p:ext uri="{BB962C8B-B14F-4D97-AF65-F5344CB8AC3E}">
        <p14:creationId xmlns:p14="http://schemas.microsoft.com/office/powerpoint/2010/main" val="4173631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4" end="1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2" end="2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Debrief</a:t>
            </a:r>
            <a:endParaRPr lang="en-US" dirty="0"/>
          </a:p>
        </p:txBody>
      </p:sp>
      <p:sp>
        <p:nvSpPr>
          <p:cNvPr id="15362" name="Rectangle 2"/>
          <p:cNvSpPr>
            <a:spLocks noGrp="1" noChangeArrowheads="1"/>
          </p:cNvSpPr>
          <p:nvPr>
            <p:ph idx="1"/>
          </p:nvPr>
        </p:nvSpPr>
        <p:spPr>
          <a:noFill/>
        </p:spPr>
        <p:txBody>
          <a:bodyPr>
            <a:normAutofit/>
          </a:bodyPr>
          <a:lstStyle/>
          <a:p>
            <a:pPr lvl="0"/>
            <a:r>
              <a:rPr lang="en-US" altLang="en-US" dirty="0"/>
              <a:t>What did the </a:t>
            </a:r>
            <a:r>
              <a:rPr lang="en-US" altLang="en-US" b="1" dirty="0"/>
              <a:t>proposers</a:t>
            </a:r>
            <a:r>
              <a:rPr lang="en-US" altLang="en-US" dirty="0"/>
              <a:t> offer?  Why?</a:t>
            </a:r>
          </a:p>
          <a:p>
            <a:pPr lvl="0"/>
            <a:r>
              <a:rPr lang="en-US" altLang="en-US" dirty="0"/>
              <a:t>How did they decide how much to offer?</a:t>
            </a:r>
          </a:p>
        </p:txBody>
      </p:sp>
    </p:spTree>
    <p:extLst>
      <p:ext uri="{BB962C8B-B14F-4D97-AF65-F5344CB8AC3E}">
        <p14:creationId xmlns:p14="http://schemas.microsoft.com/office/powerpoint/2010/main" val="615668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Debrief</a:t>
            </a:r>
            <a:endParaRPr lang="en-US" dirty="0"/>
          </a:p>
        </p:txBody>
      </p:sp>
      <p:sp>
        <p:nvSpPr>
          <p:cNvPr id="16386" name="Rectangle 2"/>
          <p:cNvSpPr>
            <a:spLocks noGrp="1" noChangeArrowheads="1"/>
          </p:cNvSpPr>
          <p:nvPr>
            <p:ph idx="1"/>
          </p:nvPr>
        </p:nvSpPr>
        <p:spPr>
          <a:noFill/>
        </p:spPr>
        <p:txBody>
          <a:bodyPr>
            <a:normAutofit/>
          </a:bodyPr>
          <a:lstStyle/>
          <a:p>
            <a:r>
              <a:rPr lang="en-US" altLang="en-US" dirty="0"/>
              <a:t>Which offers did </a:t>
            </a:r>
            <a:r>
              <a:rPr lang="en-US" altLang="en-US" b="1" dirty="0"/>
              <a:t>responders</a:t>
            </a:r>
            <a:r>
              <a:rPr lang="en-US" altLang="en-US" dirty="0"/>
              <a:t> accept or reject? Why?</a:t>
            </a:r>
          </a:p>
          <a:p>
            <a:r>
              <a:rPr lang="en-US" altLang="en-US" dirty="0"/>
              <a:t>How did responders decide whether to accept or reject an offer?</a:t>
            </a:r>
          </a:p>
        </p:txBody>
      </p:sp>
    </p:spTree>
    <p:extLst>
      <p:ext uri="{BB962C8B-B14F-4D97-AF65-F5344CB8AC3E}">
        <p14:creationId xmlns:p14="http://schemas.microsoft.com/office/powerpoint/2010/main" val="372568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17410" name="Rectangle 2"/>
          <p:cNvSpPr>
            <a:spLocks noGrp="1" noChangeArrowheads="1"/>
          </p:cNvSpPr>
          <p:nvPr>
            <p:ph idx="1"/>
          </p:nvPr>
        </p:nvSpPr>
        <p:spPr>
          <a:noFill/>
        </p:spPr>
        <p:txBody>
          <a:bodyPr>
            <a:normAutofit fontScale="92500" lnSpcReduction="10000"/>
          </a:bodyPr>
          <a:lstStyle/>
          <a:p>
            <a:pPr lvl="0"/>
            <a:r>
              <a:rPr lang="en-US" altLang="en-US" dirty="0"/>
              <a:t>A fundamental assumption of economics is that economic man is a rational decision-maker who acts in his self-interest.</a:t>
            </a:r>
          </a:p>
          <a:p>
            <a:pPr lvl="0"/>
            <a:r>
              <a:rPr lang="en-US" altLang="en-US" dirty="0"/>
              <a:t>Are the results of this activity consistent with this theory of </a:t>
            </a:r>
            <a:r>
              <a:rPr lang="en-US" altLang="en-US" i="1" dirty="0"/>
              <a:t>homo </a:t>
            </a:r>
            <a:r>
              <a:rPr lang="en-US" altLang="en-US" i="1" dirty="0" err="1"/>
              <a:t>economicus</a:t>
            </a:r>
            <a:r>
              <a:rPr lang="en-US" altLang="en-US" i="1" dirty="0"/>
              <a:t> </a:t>
            </a:r>
            <a:r>
              <a:rPr lang="en-US" altLang="en-US" dirty="0"/>
              <a:t>(economic man)? </a:t>
            </a:r>
          </a:p>
          <a:p>
            <a:pPr lvl="0"/>
            <a:r>
              <a:rPr lang="en-US" altLang="en-US" dirty="0"/>
              <a:t>Why or Why not?</a:t>
            </a:r>
          </a:p>
        </p:txBody>
      </p:sp>
    </p:spTree>
    <p:extLst>
      <p:ext uri="{BB962C8B-B14F-4D97-AF65-F5344CB8AC3E}">
        <p14:creationId xmlns:p14="http://schemas.microsoft.com/office/powerpoint/2010/main" val="1043097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3124200" y="3919539"/>
            <a:ext cx="6019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sz="2400">
              <a:solidFill>
                <a:srgbClr val="990033"/>
              </a:solidFill>
            </a:endParaRPr>
          </a:p>
        </p:txBody>
      </p:sp>
      <p:sp>
        <p:nvSpPr>
          <p:cNvPr id="2" name="Title 1"/>
          <p:cNvSpPr>
            <a:spLocks noGrp="1"/>
          </p:cNvSpPr>
          <p:nvPr>
            <p:ph type="title"/>
          </p:nvPr>
        </p:nvSpPr>
        <p:spPr>
          <a:xfrm>
            <a:off x="838200" y="365125"/>
            <a:ext cx="10515600" cy="1235075"/>
          </a:xfrm>
        </p:spPr>
        <p:txBody>
          <a:bodyPr>
            <a:normAutofit/>
          </a:bodyPr>
          <a:lstStyle/>
          <a:p>
            <a:r>
              <a:rPr lang="en-US" sz="5400" b="0" dirty="0">
                <a:latin typeface="+mn-lt"/>
              </a:rPr>
              <a:t>The Ultimatum Game</a:t>
            </a:r>
          </a:p>
        </p:txBody>
      </p:sp>
      <p:pic>
        <p:nvPicPr>
          <p:cNvPr id="12295" name="Picture 7" descr="lesson_five"/>
          <p:cNvPicPr>
            <a:picLocks noGrp="1" noChangeAspect="1" noChangeArrowheads="1"/>
          </p:cNvPicPr>
          <p:nvPr>
            <p:ph type="pic" idx="4294967295"/>
          </p:nvPr>
        </p:nvPicPr>
        <p:blipFill>
          <a:blip r:embed="rId3">
            <a:extLst>
              <a:ext uri="{28A0092B-C50C-407E-A947-70E740481C1C}">
                <a14:useLocalDpi xmlns:a14="http://schemas.microsoft.com/office/drawing/2010/main" val="0"/>
              </a:ext>
            </a:extLst>
          </a:blip>
          <a:srcRect t="5682" b="5682"/>
          <a:stretch>
            <a:fillRect/>
          </a:stretch>
        </p:blipFill>
        <p:spPr>
          <a:xfrm>
            <a:off x="3352800" y="1295400"/>
            <a:ext cx="6172200" cy="487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304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637212" cy="914400"/>
          </a:xfrm>
        </p:spPr>
        <p:txBody>
          <a:bodyPr vert="horz" lIns="91440" tIns="45720" rIns="91440" bIns="45720" rtlCol="0" anchor="b">
            <a:normAutofit/>
          </a:bodyPr>
          <a:lstStyle/>
          <a:p>
            <a:r>
              <a:rPr lang="en-US" sz="5400" dirty="0"/>
              <a:t>History</a:t>
            </a:r>
          </a:p>
        </p:txBody>
      </p:sp>
      <p:sp>
        <p:nvSpPr>
          <p:cNvPr id="19458" name="Rectangle 2"/>
          <p:cNvSpPr>
            <a:spLocks noGrp="1" noChangeArrowheads="1"/>
          </p:cNvSpPr>
          <p:nvPr>
            <p:ph type="body" sz="half" idx="2"/>
          </p:nvPr>
        </p:nvSpPr>
        <p:spPr>
          <a:xfrm>
            <a:off x="839787" y="1371600"/>
            <a:ext cx="5798711" cy="4497388"/>
          </a:xfrm>
        </p:spPr>
        <p:txBody>
          <a:bodyPr vert="horz" lIns="91440" tIns="45720" rIns="91440" bIns="45720" rtlCol="0">
            <a:noAutofit/>
          </a:bodyPr>
          <a:lstStyle/>
          <a:p>
            <a:pPr indent="-228600">
              <a:buClr>
                <a:srgbClr val="34575B"/>
              </a:buClr>
              <a:buFont typeface="Arial" panose="020B0604020202020204" pitchFamily="34" charset="0"/>
              <a:buChar char="•"/>
            </a:pPr>
            <a:r>
              <a:rPr lang="en-US" altLang="en-US" sz="2800" b="1" dirty="0"/>
              <a:t>John Nash</a:t>
            </a:r>
            <a:r>
              <a:rPr lang="en-US" altLang="en-US" sz="2800" dirty="0"/>
              <a:t> – 1994 Nobel Prize in Economics for his work in game theory</a:t>
            </a:r>
          </a:p>
          <a:p>
            <a:pPr indent="-228600">
              <a:buClr>
                <a:srgbClr val="34575B"/>
              </a:buClr>
              <a:buFont typeface="Arial" panose="020B0604020202020204" pitchFamily="34" charset="0"/>
              <a:buChar char="•"/>
            </a:pPr>
            <a:r>
              <a:rPr lang="en-US" altLang="en-US" sz="2800" b="1" dirty="0"/>
              <a:t>Game Theory</a:t>
            </a:r>
            <a:r>
              <a:rPr lang="en-US" altLang="en-US" sz="2800" dirty="0"/>
              <a:t> – the study of interactions in which the results of one person’s choices depend not only on his own behavior, but also on the choices made by another person.</a:t>
            </a:r>
          </a:p>
          <a:p>
            <a:pPr indent="-228600">
              <a:buClr>
                <a:srgbClr val="34575B"/>
              </a:buClr>
              <a:buFont typeface="Arial" panose="020B0604020202020204" pitchFamily="34" charset="0"/>
              <a:buChar char="•"/>
            </a:pPr>
            <a:r>
              <a:rPr lang="en-US" altLang="en-US" sz="2800" b="1" dirty="0"/>
              <a:t>Vernon Smith</a:t>
            </a:r>
            <a:r>
              <a:rPr lang="en-US" altLang="en-US" sz="2800" dirty="0"/>
              <a:t> – 2002 Nobel Prize in Economics for experimental economics, which builds on game theory.</a:t>
            </a:r>
          </a:p>
        </p:txBody>
      </p:sp>
      <p:pic>
        <p:nvPicPr>
          <p:cNvPr id="21" name="Picture Placeholder 20"/>
          <p:cNvPicPr>
            <a:picLocks noGrp="1" noChangeAspect="1"/>
          </p:cNvPicPr>
          <p:nvPr>
            <p:ph type="pic" idx="1"/>
          </p:nvPr>
        </p:nvPicPr>
        <p:blipFill rotWithShape="1">
          <a:blip r:embed="rId3"/>
          <a:srcRect l="9231" r="9231"/>
          <a:stretch/>
        </p:blipFill>
        <p:spPr>
          <a:prstGeom prst="rect">
            <a:avLst/>
          </a:prstGeom>
        </p:spPr>
      </p:pic>
      <p:pic>
        <p:nvPicPr>
          <p:cNvPr id="22" name="Picture 4" descr="http://assets.faena.com/wp-content/uploads/sites/4/2016/01/john-nash.jpg"/>
          <p:cNvPicPr>
            <a:picLocks noGrp="1" noChangeAspect="1" noChangeArrowheads="1"/>
          </p:cNvPicPr>
          <p:nvPr>
            <p:ph type="pic" idx="13"/>
          </p:nvPr>
        </p:nvPicPr>
        <p:blipFill rotWithShape="1">
          <a:blip r:embed="rId4" cstate="print">
            <a:extLst>
              <a:ext uri="{28A0092B-C50C-407E-A947-70E740481C1C}">
                <a14:useLocalDpi xmlns:a14="http://schemas.microsoft.com/office/drawing/2010/main" val="0"/>
              </a:ext>
            </a:extLst>
          </a:blip>
          <a:srcRect l="15857" r="15857"/>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755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Subtitle 6"/>
          <p:cNvSpPr>
            <a:spLocks noGrp="1"/>
          </p:cNvSpPr>
          <p:nvPr>
            <p:ph type="subTitle" idx="1"/>
          </p:nvPr>
        </p:nvSpPr>
        <p:spPr>
          <a:xfrm>
            <a:off x="1143000" y="365125"/>
            <a:ext cx="9906000" cy="4800600"/>
          </a:xfrm>
        </p:spPr>
        <p:txBody>
          <a:bodyPr>
            <a:normAutofit fontScale="92500"/>
          </a:bodyPr>
          <a:lstStyle/>
          <a:p>
            <a:r>
              <a:rPr lang="en-US" altLang="en-US" dirty="0"/>
              <a:t>“These experiments create an empirical challenge to what we call the </a:t>
            </a:r>
          </a:p>
          <a:p>
            <a:r>
              <a:rPr lang="en-US" altLang="en-US" b="1" dirty="0"/>
              <a:t>selfishness</a:t>
            </a:r>
            <a:r>
              <a:rPr lang="en-US" altLang="en-US" dirty="0"/>
              <a:t> </a:t>
            </a:r>
            <a:r>
              <a:rPr lang="en-US" altLang="en-US" b="1" i="1" dirty="0"/>
              <a:t>axiom</a:t>
            </a:r>
            <a:r>
              <a:rPr lang="en-US" altLang="en-US" i="1" dirty="0"/>
              <a:t>—</a:t>
            </a:r>
            <a:r>
              <a:rPr lang="en-US" altLang="en-US" dirty="0"/>
              <a:t> </a:t>
            </a:r>
          </a:p>
          <a:p>
            <a:endParaRPr lang="en-US" altLang="en-US" dirty="0"/>
          </a:p>
          <a:p>
            <a:r>
              <a:rPr lang="en-US" altLang="en-US" dirty="0"/>
              <a:t>the assumption that individuals seek to maximize their own material gains in these interactions and expect others to do the same.” </a:t>
            </a:r>
          </a:p>
          <a:p>
            <a:pPr algn="r">
              <a:lnSpc>
                <a:spcPct val="75000"/>
              </a:lnSpc>
              <a:spcBef>
                <a:spcPct val="0"/>
              </a:spcBef>
            </a:pPr>
            <a:endParaRPr lang="en-US" altLang="en-US" sz="2000" dirty="0"/>
          </a:p>
          <a:p>
            <a:endParaRPr lang="en-US" dirty="0"/>
          </a:p>
        </p:txBody>
      </p:sp>
      <p:sp>
        <p:nvSpPr>
          <p:cNvPr id="8" name="TextBox 7"/>
          <p:cNvSpPr txBox="1"/>
          <p:nvPr/>
        </p:nvSpPr>
        <p:spPr>
          <a:xfrm>
            <a:off x="3886200" y="5334000"/>
            <a:ext cx="7924800" cy="1846659"/>
          </a:xfrm>
          <a:prstGeom prst="rect">
            <a:avLst/>
          </a:prstGeom>
          <a:noFill/>
        </p:spPr>
        <p:txBody>
          <a:bodyPr wrap="square" rtlCol="0">
            <a:spAutoFit/>
          </a:bodyPr>
          <a:lstStyle/>
          <a:p>
            <a:pPr>
              <a:lnSpc>
                <a:spcPct val="75000"/>
              </a:lnSpc>
            </a:pPr>
            <a:r>
              <a:rPr lang="en-US" altLang="en-US" sz="3200" i="1" dirty="0">
                <a:latin typeface="+mn-lt"/>
              </a:rPr>
              <a:t>~</a:t>
            </a:r>
            <a:r>
              <a:rPr lang="en-US" altLang="en-US" sz="3200" b="1" i="1" dirty="0">
                <a:latin typeface="+mn-lt"/>
              </a:rPr>
              <a:t>Joseph </a:t>
            </a:r>
            <a:r>
              <a:rPr lang="en-US" altLang="en-US" sz="3200" b="1" i="1" dirty="0" err="1">
                <a:latin typeface="+mn-lt"/>
              </a:rPr>
              <a:t>Henrich</a:t>
            </a:r>
            <a:r>
              <a:rPr lang="en-US" altLang="en-US" sz="3200" i="1" dirty="0">
                <a:latin typeface="+mn-lt"/>
              </a:rPr>
              <a:t>, Emory University –Completed a 4-continent research project in which the Ultimatum Game was played in 15 indigenous societies.</a:t>
            </a:r>
          </a:p>
          <a:p>
            <a:endParaRPr lang="en-US" dirty="0"/>
          </a:p>
        </p:txBody>
      </p:sp>
    </p:spTree>
    <p:extLst>
      <p:ext uri="{BB962C8B-B14F-4D97-AF65-F5344CB8AC3E}">
        <p14:creationId xmlns:p14="http://schemas.microsoft.com/office/powerpoint/2010/main" val="3953506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21506" name="Rectangle 2"/>
          <p:cNvSpPr>
            <a:spLocks noGrp="1" noChangeArrowheads="1"/>
          </p:cNvSpPr>
          <p:nvPr>
            <p:ph idx="1"/>
          </p:nvPr>
        </p:nvSpPr>
        <p:spPr>
          <a:noFill/>
        </p:spPr>
        <p:txBody>
          <a:bodyPr>
            <a:normAutofit/>
          </a:bodyPr>
          <a:lstStyle/>
          <a:p>
            <a:pPr lvl="0"/>
            <a:r>
              <a:rPr lang="en-US" altLang="en-US" b="1" dirty="0"/>
              <a:t>If </a:t>
            </a:r>
            <a:r>
              <a:rPr lang="en-US" altLang="en-US" dirty="0"/>
              <a:t>individuals “seek to maximize their own material gains,” and assume that other people do, too, what will </a:t>
            </a:r>
            <a:r>
              <a:rPr lang="en-US" altLang="en-US" b="1" dirty="0">
                <a:solidFill>
                  <a:srgbClr val="FF0000"/>
                </a:solidFill>
              </a:rPr>
              <a:t>proposers</a:t>
            </a:r>
            <a:r>
              <a:rPr lang="en-US" altLang="en-US" dirty="0"/>
              <a:t> do? </a:t>
            </a:r>
          </a:p>
          <a:p>
            <a:pPr lvl="0"/>
            <a:r>
              <a:rPr lang="en-US" altLang="en-US" dirty="0"/>
              <a:t>Why? (explain their thinking)</a:t>
            </a:r>
          </a:p>
          <a:p>
            <a:pPr eaLnBrk="1" hangingPunct="1"/>
            <a:endParaRPr lang="en-US" altLang="en-US" dirty="0"/>
          </a:p>
        </p:txBody>
      </p:sp>
    </p:spTree>
    <p:extLst>
      <p:ext uri="{BB962C8B-B14F-4D97-AF65-F5344CB8AC3E}">
        <p14:creationId xmlns:p14="http://schemas.microsoft.com/office/powerpoint/2010/main" val="2073341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22530" name="Rectangle 2"/>
          <p:cNvSpPr>
            <a:spLocks noGrp="1" noChangeArrowheads="1"/>
          </p:cNvSpPr>
          <p:nvPr>
            <p:ph idx="1"/>
          </p:nvPr>
        </p:nvSpPr>
        <p:spPr>
          <a:noFill/>
        </p:spPr>
        <p:txBody>
          <a:bodyPr>
            <a:normAutofit/>
          </a:bodyPr>
          <a:lstStyle/>
          <a:p>
            <a:pPr lvl="0"/>
            <a:r>
              <a:rPr lang="en-US" altLang="en-US" b="1" dirty="0"/>
              <a:t>If</a:t>
            </a:r>
            <a:r>
              <a:rPr lang="en-US" altLang="en-US" dirty="0"/>
              <a:t> individuals “seek to maximize their own material gains,” and assume that other people do, too, how will </a:t>
            </a:r>
            <a:r>
              <a:rPr lang="en-US" altLang="en-US" b="1" dirty="0">
                <a:solidFill>
                  <a:srgbClr val="0033CC"/>
                </a:solidFill>
              </a:rPr>
              <a:t>responders</a:t>
            </a:r>
            <a:r>
              <a:rPr lang="en-US" altLang="en-US" dirty="0"/>
              <a:t> react to proposals?</a:t>
            </a:r>
          </a:p>
          <a:p>
            <a:pPr lvl="0"/>
            <a:r>
              <a:rPr lang="en-US" altLang="en-US" dirty="0"/>
              <a:t>Why? </a:t>
            </a:r>
          </a:p>
        </p:txBody>
      </p:sp>
    </p:spTree>
    <p:extLst>
      <p:ext uri="{BB962C8B-B14F-4D97-AF65-F5344CB8AC3E}">
        <p14:creationId xmlns:p14="http://schemas.microsoft.com/office/powerpoint/2010/main" val="2808485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r>
              <a:rPr lang="en-US" altLang="en-US" sz="4800" dirty="0"/>
              <a:t>Institutions that foster growth and Economic Development:</a:t>
            </a:r>
          </a:p>
        </p:txBody>
      </p:sp>
      <p:sp>
        <p:nvSpPr>
          <p:cNvPr id="9219" name="Rectangle 3"/>
          <p:cNvSpPr>
            <a:spLocks noGrp="1" noChangeArrowheads="1"/>
          </p:cNvSpPr>
          <p:nvPr>
            <p:ph idx="1"/>
          </p:nvPr>
        </p:nvSpPr>
        <p:spPr/>
        <p:txBody>
          <a:bodyPr/>
          <a:lstStyle/>
          <a:p>
            <a:r>
              <a:rPr lang="en-US" altLang="en-US" sz="4000" dirty="0"/>
              <a:t>Open Markets</a:t>
            </a:r>
          </a:p>
          <a:p>
            <a:r>
              <a:rPr lang="en-US" altLang="en-US" sz="4000" dirty="0"/>
              <a:t>Property Rights</a:t>
            </a:r>
          </a:p>
          <a:p>
            <a:r>
              <a:rPr lang="en-US" altLang="en-US" sz="4000" dirty="0"/>
              <a:t>Rule of Law</a:t>
            </a:r>
          </a:p>
          <a:p>
            <a:r>
              <a:rPr lang="en-US" altLang="en-US" sz="4000" dirty="0"/>
              <a:t>Entrepreneurship and Innovation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noAutofit/>
          </a:bodyPr>
          <a:lstStyle/>
          <a:p>
            <a:pPr eaLnBrk="1" hangingPunct="1"/>
            <a:r>
              <a:rPr lang="en-US" altLang="en-US" sz="4800" dirty="0"/>
              <a:t>Results of Large Numbers of Ultimatum Game Experiments*:</a:t>
            </a:r>
          </a:p>
        </p:txBody>
      </p:sp>
      <p:sp>
        <p:nvSpPr>
          <p:cNvPr id="141315" name="Rectangle 3"/>
          <p:cNvSpPr>
            <a:spLocks noGrp="1" noChangeArrowheads="1"/>
          </p:cNvSpPr>
          <p:nvPr>
            <p:ph idx="1"/>
          </p:nvPr>
        </p:nvSpPr>
        <p:spPr>
          <a:noFill/>
        </p:spPr>
        <p:txBody>
          <a:bodyPr>
            <a:normAutofit/>
          </a:bodyPr>
          <a:lstStyle/>
          <a:p>
            <a:pPr eaLnBrk="1" hangingPunct="1"/>
            <a:r>
              <a:rPr lang="en-US" altLang="en-US" dirty="0">
                <a:solidFill>
                  <a:srgbClr val="00CC00"/>
                </a:solidFill>
              </a:rPr>
              <a:t>the modal (most common) split is </a:t>
            </a:r>
          </a:p>
          <a:p>
            <a:pPr algn="ctr" eaLnBrk="1" hangingPunct="1">
              <a:buFontTx/>
              <a:buNone/>
            </a:pPr>
            <a:r>
              <a:rPr lang="en-US" altLang="en-US" b="1" dirty="0">
                <a:solidFill>
                  <a:srgbClr val="00CC00"/>
                </a:solidFill>
              </a:rPr>
              <a:t>50% - 50%</a:t>
            </a:r>
            <a:endParaRPr lang="en-US" altLang="en-US" dirty="0">
              <a:solidFill>
                <a:srgbClr val="00CC00"/>
              </a:solidFill>
            </a:endParaRPr>
          </a:p>
          <a:p>
            <a:pPr eaLnBrk="1" hangingPunct="1"/>
            <a:r>
              <a:rPr lang="en-US" altLang="en-US" dirty="0">
                <a:solidFill>
                  <a:srgbClr val="3366CC"/>
                </a:solidFill>
              </a:rPr>
              <a:t>the mean (average) split is about </a:t>
            </a:r>
          </a:p>
          <a:p>
            <a:pPr algn="ctr" eaLnBrk="1" hangingPunct="1">
              <a:buFontTx/>
              <a:buNone/>
            </a:pPr>
            <a:r>
              <a:rPr lang="en-US" altLang="en-US" b="1" dirty="0">
                <a:solidFill>
                  <a:srgbClr val="3366CC"/>
                </a:solidFill>
              </a:rPr>
              <a:t>60% - 40%</a:t>
            </a:r>
            <a:endParaRPr lang="en-US" altLang="en-US" dirty="0">
              <a:solidFill>
                <a:srgbClr val="3366CC"/>
              </a:solidFill>
            </a:endParaRPr>
          </a:p>
          <a:p>
            <a:pPr eaLnBrk="1" hangingPunct="1"/>
            <a:r>
              <a:rPr lang="en-US" altLang="en-US" dirty="0">
                <a:solidFill>
                  <a:srgbClr val="FF0000"/>
                </a:solidFill>
              </a:rPr>
              <a:t>about </a:t>
            </a:r>
            <a:r>
              <a:rPr lang="en-US" altLang="en-US" b="1" dirty="0">
                <a:solidFill>
                  <a:srgbClr val="FF0000"/>
                </a:solidFill>
              </a:rPr>
              <a:t>20%</a:t>
            </a:r>
            <a:r>
              <a:rPr lang="en-US" altLang="en-US" dirty="0">
                <a:solidFill>
                  <a:srgbClr val="FF0000"/>
                </a:solidFill>
              </a:rPr>
              <a:t> of low offers are rejected</a:t>
            </a:r>
          </a:p>
        </p:txBody>
      </p:sp>
      <p:sp>
        <p:nvSpPr>
          <p:cNvPr id="23556" name="Text Box 4"/>
          <p:cNvSpPr txBox="1">
            <a:spLocks noChangeArrowheads="1"/>
          </p:cNvSpPr>
          <p:nvPr/>
        </p:nvSpPr>
        <p:spPr bwMode="auto">
          <a:xfrm>
            <a:off x="4495800" y="5638800"/>
            <a:ext cx="7391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50000"/>
              </a:spcBef>
              <a:buFontTx/>
              <a:buNone/>
            </a:pPr>
            <a:r>
              <a:rPr lang="en-US" altLang="en-US" sz="2400" b="1" dirty="0">
                <a:solidFill>
                  <a:srgbClr val="000000"/>
                </a:solidFill>
              </a:rPr>
              <a:t>*</a:t>
            </a:r>
            <a:r>
              <a:rPr lang="en-US" altLang="en-US" sz="1800" dirty="0">
                <a:solidFill>
                  <a:srgbClr val="000000"/>
                </a:solidFill>
              </a:rPr>
              <a:t>Games conducted with college students in the U.S. and other developed countries.  Students were paid to participate.  Stake was the equivalent of $10 U.S. Results are considered to be </a:t>
            </a:r>
            <a:r>
              <a:rPr lang="en-US" altLang="en-US" sz="1800" b="1" dirty="0">
                <a:solidFill>
                  <a:srgbClr val="000000"/>
                </a:solidFill>
              </a:rPr>
              <a:t>“robust.”</a:t>
            </a:r>
            <a:endParaRPr lang="en-US" altLang="en-US" sz="1800" dirty="0">
              <a:solidFill>
                <a:srgbClr val="000000"/>
              </a:solidFill>
            </a:endParaRPr>
          </a:p>
        </p:txBody>
      </p:sp>
    </p:spTree>
    <p:extLst>
      <p:ext uri="{BB962C8B-B14F-4D97-AF65-F5344CB8AC3E}">
        <p14:creationId xmlns:p14="http://schemas.microsoft.com/office/powerpoint/2010/main" val="393955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13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3" name="Content Placeholder 2"/>
          <p:cNvSpPr>
            <a:spLocks noGrp="1"/>
          </p:cNvSpPr>
          <p:nvPr>
            <p:ph idx="1"/>
          </p:nvPr>
        </p:nvSpPr>
        <p:spPr/>
        <p:txBody>
          <a:bodyPr/>
          <a:lstStyle/>
          <a:p>
            <a:r>
              <a:rPr lang="en-US" altLang="en-US" dirty="0">
                <a:solidFill>
                  <a:srgbClr val="000000"/>
                </a:solidFill>
                <a:ea typeface="Verdana" panose="020B0604030504040204" pitchFamily="34" charset="0"/>
                <a:cs typeface="Verdana" panose="020B0604030504040204" pitchFamily="34" charset="0"/>
              </a:rPr>
              <a:t>The results of ultimatum games are </a:t>
            </a:r>
            <a:r>
              <a:rPr lang="en-US" altLang="en-US" b="1" dirty="0">
                <a:solidFill>
                  <a:srgbClr val="77A1CA"/>
                </a:solidFill>
                <a:ea typeface="Verdana" panose="020B0604030504040204" pitchFamily="34" charset="0"/>
                <a:cs typeface="Verdana" panose="020B0604030504040204" pitchFamily="34" charset="0"/>
              </a:rPr>
              <a:t>in</a:t>
            </a:r>
            <a:r>
              <a:rPr lang="en-US" altLang="en-US" dirty="0">
                <a:solidFill>
                  <a:srgbClr val="77A1CA"/>
                </a:solidFill>
                <a:ea typeface="Verdana" panose="020B0604030504040204" pitchFamily="34" charset="0"/>
                <a:cs typeface="Verdana" panose="020B0604030504040204" pitchFamily="34" charset="0"/>
              </a:rPr>
              <a:t>consistent</a:t>
            </a:r>
            <a:r>
              <a:rPr lang="en-US" altLang="en-US" dirty="0">
                <a:solidFill>
                  <a:srgbClr val="000000"/>
                </a:solidFill>
                <a:ea typeface="Verdana" panose="020B0604030504040204" pitchFamily="34" charset="0"/>
                <a:cs typeface="Verdana" panose="020B0604030504040204" pitchFamily="34" charset="0"/>
              </a:rPr>
              <a:t> with the model of economic man that predicts material self-interest (selfishness).</a:t>
            </a:r>
          </a:p>
          <a:p>
            <a:pPr marL="0" indent="0">
              <a:buNone/>
            </a:pPr>
            <a:endParaRPr lang="en-US" altLang="en-US" dirty="0">
              <a:solidFill>
                <a:srgbClr val="000000"/>
              </a:solidFill>
              <a:ea typeface="Verdana" panose="020B0604030504040204" pitchFamily="34" charset="0"/>
              <a:cs typeface="Verdana" panose="020B0604030504040204" pitchFamily="34" charset="0"/>
            </a:endParaRPr>
          </a:p>
          <a:p>
            <a:r>
              <a:rPr lang="en-US" altLang="en-US" i="1" dirty="0">
                <a:solidFill>
                  <a:srgbClr val="FF0066"/>
                </a:solidFill>
              </a:rPr>
              <a:t>Note, especially, the rejection rate.</a:t>
            </a:r>
          </a:p>
          <a:p>
            <a:pPr marL="0" indent="0">
              <a:buNone/>
            </a:pPr>
            <a:endParaRPr lang="en-US" altLang="en-US"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dirty="0"/>
          </a:p>
        </p:txBody>
      </p:sp>
    </p:spTree>
    <p:extLst>
      <p:ext uri="{BB962C8B-B14F-4D97-AF65-F5344CB8AC3E}">
        <p14:creationId xmlns:p14="http://schemas.microsoft.com/office/powerpoint/2010/main" val="1151857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US" altLang="en-US" b="1" dirty="0"/>
              <a:t>Proposed Explanations</a:t>
            </a:r>
            <a:endParaRPr lang="en-US" altLang="en-US" dirty="0"/>
          </a:p>
        </p:txBody>
      </p:sp>
      <p:sp>
        <p:nvSpPr>
          <p:cNvPr id="221187" name="Rectangle 3"/>
          <p:cNvSpPr>
            <a:spLocks noGrp="1" noChangeArrowheads="1"/>
          </p:cNvSpPr>
          <p:nvPr>
            <p:ph idx="1"/>
          </p:nvPr>
        </p:nvSpPr>
        <p:spPr>
          <a:noFill/>
        </p:spPr>
        <p:txBody>
          <a:bodyPr/>
          <a:lstStyle/>
          <a:p>
            <a:pPr lvl="0"/>
            <a:r>
              <a:rPr lang="en-US" altLang="en-US" b="1" dirty="0"/>
              <a:t>“Other-regarding” Behavior </a:t>
            </a:r>
          </a:p>
          <a:p>
            <a:pPr lvl="1"/>
            <a:r>
              <a:rPr lang="en-US" altLang="en-US" dirty="0"/>
              <a:t>We gain satisfaction not only from our lives (as the </a:t>
            </a:r>
            <a:r>
              <a:rPr lang="en-US" altLang="en-US" i="1" dirty="0"/>
              <a:t>homo </a:t>
            </a:r>
            <a:r>
              <a:rPr lang="en-US" altLang="en-US" i="1" dirty="0" err="1"/>
              <a:t>economicus</a:t>
            </a:r>
            <a:r>
              <a:rPr lang="en-US" altLang="en-US" i="1" dirty="0"/>
              <a:t> </a:t>
            </a:r>
            <a:r>
              <a:rPr lang="en-US" altLang="en-US" dirty="0"/>
              <a:t>model predicts), but also from the lives of others.</a:t>
            </a:r>
          </a:p>
        </p:txBody>
      </p:sp>
    </p:spTree>
    <p:extLst>
      <p:ext uri="{BB962C8B-B14F-4D97-AF65-F5344CB8AC3E}">
        <p14:creationId xmlns:p14="http://schemas.microsoft.com/office/powerpoint/2010/main" val="3646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noFill/>
        </p:spPr>
        <p:txBody>
          <a:bodyPr/>
          <a:lstStyle/>
          <a:p>
            <a:pPr eaLnBrk="1" hangingPunct="1"/>
            <a:r>
              <a:rPr lang="en-US" altLang="en-US" b="1" dirty="0"/>
              <a:t>Proposed Explanations</a:t>
            </a:r>
            <a:endParaRPr lang="en-US" altLang="en-US" dirty="0"/>
          </a:p>
        </p:txBody>
      </p:sp>
      <p:sp>
        <p:nvSpPr>
          <p:cNvPr id="143363" name="Rectangle 3"/>
          <p:cNvSpPr>
            <a:spLocks noGrp="1" noChangeArrowheads="1"/>
          </p:cNvSpPr>
          <p:nvPr>
            <p:ph idx="1"/>
          </p:nvPr>
        </p:nvSpPr>
        <p:spPr>
          <a:xfrm>
            <a:off x="838200" y="1978924"/>
            <a:ext cx="10515600" cy="4269475"/>
          </a:xfrm>
          <a:noFill/>
        </p:spPr>
        <p:txBody>
          <a:bodyPr>
            <a:normAutofit fontScale="92500" lnSpcReduction="20000"/>
          </a:bodyPr>
          <a:lstStyle/>
          <a:p>
            <a:pPr lvl="0"/>
            <a:r>
              <a:rPr lang="en-US" altLang="en-US" b="1" dirty="0"/>
              <a:t>Players demand fairness</a:t>
            </a:r>
            <a:r>
              <a:rPr lang="en-US" altLang="en-US" dirty="0"/>
              <a:t>, and punish unfair behavior on the part of proposers.  </a:t>
            </a:r>
          </a:p>
          <a:p>
            <a:pPr lvl="1" eaLnBrk="1" hangingPunct="1"/>
            <a:r>
              <a:rPr lang="en-US" altLang="en-US" dirty="0"/>
              <a:t>Responders take into account </a:t>
            </a:r>
            <a:r>
              <a:rPr lang="en-US" altLang="en-US" b="1" dirty="0"/>
              <a:t>not just the amount</a:t>
            </a:r>
            <a:r>
              <a:rPr lang="en-US" altLang="en-US" dirty="0"/>
              <a:t> of money offered but </a:t>
            </a:r>
            <a:r>
              <a:rPr lang="en-US" altLang="en-US" b="1" dirty="0"/>
              <a:t>also the percent</a:t>
            </a:r>
            <a:r>
              <a:rPr lang="en-US" altLang="en-US" dirty="0"/>
              <a:t> of the total.</a:t>
            </a:r>
          </a:p>
          <a:p>
            <a:pPr lvl="1" eaLnBrk="1" hangingPunct="1"/>
            <a:r>
              <a:rPr lang="en-US" altLang="en-US" dirty="0"/>
              <a:t>Vernon Smith’s new “trust game” research supports this hypothesis.  </a:t>
            </a:r>
            <a:r>
              <a:rPr lang="en-US" dirty="0"/>
              <a:t>Hurtful actions (injustice) merit punishment, while justice (want of injustice) merits no reward</a:t>
            </a:r>
            <a:endParaRPr lang="en-US" altLang="en-US" dirty="0">
              <a:solidFill>
                <a:srgbClr val="0033CC"/>
              </a:solidFill>
            </a:endParaRPr>
          </a:p>
        </p:txBody>
      </p:sp>
    </p:spTree>
    <p:extLst>
      <p:ext uri="{BB962C8B-B14F-4D97-AF65-F5344CB8AC3E}">
        <p14:creationId xmlns:p14="http://schemas.microsoft.com/office/powerpoint/2010/main" val="1052011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noFill/>
        </p:spPr>
        <p:txBody>
          <a:bodyPr/>
          <a:lstStyle/>
          <a:p>
            <a:pPr eaLnBrk="1" hangingPunct="1"/>
            <a:r>
              <a:rPr lang="en-US" altLang="en-US" b="1" dirty="0"/>
              <a:t>Proposed Explanations</a:t>
            </a:r>
            <a:endParaRPr lang="en-US" altLang="en-US" dirty="0"/>
          </a:p>
        </p:txBody>
      </p:sp>
      <p:sp>
        <p:nvSpPr>
          <p:cNvPr id="143363" name="Rectangle 3"/>
          <p:cNvSpPr>
            <a:spLocks noGrp="1" noChangeArrowheads="1"/>
          </p:cNvSpPr>
          <p:nvPr>
            <p:ph idx="1"/>
          </p:nvPr>
        </p:nvSpPr>
        <p:spPr>
          <a:noFill/>
        </p:spPr>
        <p:txBody>
          <a:bodyPr>
            <a:normAutofit fontScale="92500" lnSpcReduction="10000"/>
          </a:bodyPr>
          <a:lstStyle/>
          <a:p>
            <a:pPr eaLnBrk="1" hangingPunct="1"/>
            <a:r>
              <a:rPr lang="en-US" altLang="en-US" dirty="0"/>
              <a:t>More equal splits may be less the result of fearing punishment for being unfair than they are the result of individuals’ </a:t>
            </a:r>
            <a:r>
              <a:rPr lang="en-US" altLang="en-US" b="1" dirty="0"/>
              <a:t>concern for their reputations</a:t>
            </a:r>
          </a:p>
          <a:p>
            <a:pPr lvl="1" eaLnBrk="1" hangingPunct="1"/>
            <a:r>
              <a:rPr lang="en-US" altLang="en-US" sz="3900" dirty="0"/>
              <a:t>This is consistent with the results of experiments comparing the behavior of people in market and non-market economies  (also consistent with Adam Smith’s observations)</a:t>
            </a:r>
          </a:p>
          <a:p>
            <a:pPr lvl="1" eaLnBrk="1" hangingPunct="1"/>
            <a:endParaRPr lang="en-US" altLang="en-US" sz="2800" dirty="0">
              <a:solidFill>
                <a:srgbClr val="0033CC"/>
              </a:solidFill>
            </a:endParaRPr>
          </a:p>
        </p:txBody>
      </p:sp>
    </p:spTree>
    <p:extLst>
      <p:ext uri="{BB962C8B-B14F-4D97-AF65-F5344CB8AC3E}">
        <p14:creationId xmlns:p14="http://schemas.microsoft.com/office/powerpoint/2010/main" val="4264637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914400" y="381000"/>
            <a:ext cx="7772400" cy="5791199"/>
          </a:xfrm>
        </p:spPr>
        <p:txBody>
          <a:bodyPr>
            <a:normAutofit fontScale="92500" lnSpcReduction="20000"/>
          </a:bodyPr>
          <a:lstStyle/>
          <a:p>
            <a:pPr algn="l" eaLnBrk="1" hangingPunct="1">
              <a:buFontTx/>
              <a:buNone/>
            </a:pPr>
            <a:r>
              <a:rPr lang="en-US" altLang="en-US" dirty="0"/>
              <a:t>   “A dealer is afraid of losing his character, and is scrupulous in observing every engagement.  When a person makes perhaps 20 contracts in a day, he cannot gain so much by endeavoring to impose on his neighbors, as the very appearance of a cheat would make him lose.”</a:t>
            </a:r>
          </a:p>
          <a:p>
            <a:pPr eaLnBrk="1" hangingPunct="1">
              <a:buFontTx/>
              <a:buNone/>
            </a:pPr>
            <a:r>
              <a:rPr lang="en-US" altLang="en-US" dirty="0"/>
              <a:t>   </a:t>
            </a:r>
          </a:p>
          <a:p>
            <a:pPr algn="r" eaLnBrk="1" hangingPunct="1">
              <a:buFontTx/>
              <a:buNone/>
            </a:pPr>
            <a:r>
              <a:rPr lang="en-US" altLang="en-US" dirty="0"/>
              <a:t>~</a:t>
            </a:r>
            <a:r>
              <a:rPr lang="en-US" altLang="en-US" i="1" dirty="0"/>
              <a:t>Adam Smith – Wealth of Nations</a:t>
            </a:r>
            <a:r>
              <a:rPr lang="en-US" altLang="en-US" dirty="0"/>
              <a:t> </a:t>
            </a:r>
          </a:p>
        </p:txBody>
      </p:sp>
      <p:pic>
        <p:nvPicPr>
          <p:cNvPr id="4" name="Picture 3"/>
          <p:cNvPicPr>
            <a:picLocks noChangeAspect="1"/>
          </p:cNvPicPr>
          <p:nvPr/>
        </p:nvPicPr>
        <p:blipFill>
          <a:blip r:embed="rId2"/>
          <a:stretch>
            <a:fillRect/>
          </a:stretch>
        </p:blipFill>
        <p:spPr>
          <a:xfrm>
            <a:off x="8991600" y="1747504"/>
            <a:ext cx="2809875" cy="3058190"/>
          </a:xfrm>
          <a:prstGeom prst="rect">
            <a:avLst/>
          </a:prstGeom>
        </p:spPr>
      </p:pic>
    </p:spTree>
    <p:extLst>
      <p:ext uri="{BB962C8B-B14F-4D97-AF65-F5344CB8AC3E}">
        <p14:creationId xmlns:p14="http://schemas.microsoft.com/office/powerpoint/2010/main" val="308887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1747" name="Rectangle 3"/>
          <p:cNvSpPr>
            <a:spLocks noGrp="1" noChangeArrowheads="1"/>
          </p:cNvSpPr>
          <p:nvPr>
            <p:ph type="subTitle" idx="1"/>
          </p:nvPr>
        </p:nvSpPr>
        <p:spPr>
          <a:xfrm>
            <a:off x="1143000" y="533400"/>
            <a:ext cx="9982200" cy="5410199"/>
          </a:xfrm>
        </p:spPr>
        <p:txBody>
          <a:bodyPr>
            <a:normAutofit fontScale="92500" lnSpcReduction="20000"/>
          </a:bodyPr>
          <a:lstStyle/>
          <a:p>
            <a:pPr algn="l" eaLnBrk="1" hangingPunct="1">
              <a:buFontTx/>
              <a:buNone/>
            </a:pPr>
            <a:r>
              <a:rPr lang="en-US" altLang="en-US" dirty="0"/>
              <a:t>   </a:t>
            </a:r>
            <a:r>
              <a:rPr lang="en-US" altLang="en-US" sz="4300" dirty="0"/>
              <a:t>“Markets require that even those persons who are not particularly other-regarding in their personal lives become so in their market behavior. Since market exchanges are voluntary, and since the objects the purchaser might acquire are many, entry into the market obliges sellers to become to an important degree other-regarding.”</a:t>
            </a:r>
          </a:p>
          <a:p>
            <a:pPr eaLnBrk="1" hangingPunct="1">
              <a:buFontTx/>
              <a:buNone/>
            </a:pPr>
            <a:r>
              <a:rPr lang="en-US" altLang="en-US" sz="4300" dirty="0"/>
              <a:t>  </a:t>
            </a:r>
          </a:p>
          <a:p>
            <a:pPr algn="r" eaLnBrk="1" hangingPunct="1">
              <a:buFontTx/>
              <a:buNone/>
            </a:pPr>
            <a:r>
              <a:rPr lang="en-US" altLang="en-US" i="1" dirty="0"/>
              <a:t>    	  </a:t>
            </a:r>
            <a:r>
              <a:rPr lang="en-US" altLang="en-US" sz="3600" i="1" dirty="0"/>
              <a:t>~Michael Novak – Business as a Calling</a:t>
            </a:r>
            <a:r>
              <a:rPr lang="en-US" altLang="en-US" sz="3600" dirty="0"/>
              <a:t> </a:t>
            </a:r>
            <a:endParaRPr lang="en-US" altLang="en-US" dirty="0"/>
          </a:p>
        </p:txBody>
      </p:sp>
    </p:spTree>
    <p:extLst>
      <p:ext uri="{BB962C8B-B14F-4D97-AF65-F5344CB8AC3E}">
        <p14:creationId xmlns:p14="http://schemas.microsoft.com/office/powerpoint/2010/main" val="2519567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39788" y="457200"/>
            <a:ext cx="5637212" cy="914400"/>
          </a:xfrm>
          <a:noFill/>
        </p:spPr>
        <p:txBody>
          <a:bodyPr/>
          <a:lstStyle/>
          <a:p>
            <a:pPr eaLnBrk="1" hangingPunct="1"/>
            <a:r>
              <a:rPr lang="en-US" altLang="en-US" b="1" dirty="0"/>
              <a:t>Proposed Explanations</a:t>
            </a:r>
            <a:endParaRPr lang="en-US" altLang="en-US" dirty="0"/>
          </a:p>
        </p:txBody>
      </p:sp>
      <p:sp>
        <p:nvSpPr>
          <p:cNvPr id="223235" name="Rectangle 3"/>
          <p:cNvSpPr>
            <a:spLocks noGrp="1" noChangeArrowheads="1"/>
          </p:cNvSpPr>
          <p:nvPr>
            <p:ph type="body" sz="half" idx="2"/>
          </p:nvPr>
        </p:nvSpPr>
        <p:spPr>
          <a:xfrm>
            <a:off x="839788" y="1676400"/>
            <a:ext cx="5637212" cy="4192588"/>
          </a:xfrm>
          <a:noFill/>
        </p:spPr>
        <p:txBody>
          <a:bodyPr>
            <a:normAutofit/>
          </a:bodyPr>
          <a:lstStyle/>
          <a:p>
            <a:pPr eaLnBrk="1" hangingPunct="1">
              <a:lnSpc>
                <a:spcPct val="90000"/>
              </a:lnSpc>
              <a:buFontTx/>
              <a:buNone/>
            </a:pPr>
            <a:r>
              <a:rPr lang="en-US" altLang="en-US" sz="4000" b="1" dirty="0"/>
              <a:t>Adam Smith’s “Impartial Spectator”</a:t>
            </a:r>
          </a:p>
          <a:p>
            <a:pPr eaLnBrk="1" hangingPunct="1">
              <a:lnSpc>
                <a:spcPct val="90000"/>
              </a:lnSpc>
              <a:buFontTx/>
              <a:buNone/>
            </a:pPr>
            <a:r>
              <a:rPr lang="en-US" altLang="en-US" sz="4000" dirty="0"/>
              <a:t>We view our behavior through the eyes of an impartial spectator.</a:t>
            </a:r>
          </a:p>
          <a:p>
            <a:pPr algn="r" eaLnBrk="1" hangingPunct="1">
              <a:lnSpc>
                <a:spcPct val="90000"/>
              </a:lnSpc>
              <a:buFontTx/>
              <a:buNone/>
            </a:pPr>
            <a:r>
              <a:rPr lang="en-US" altLang="en-US" sz="4000" dirty="0"/>
              <a:t>- </a:t>
            </a:r>
            <a:r>
              <a:rPr lang="en-US" altLang="en-US" i="1" dirty="0"/>
              <a:t>Theory of Moral Sentiments</a:t>
            </a:r>
            <a:endParaRPr lang="en-US" altLang="en-US" sz="4000" i="1" dirty="0"/>
          </a:p>
        </p:txBody>
      </p:sp>
      <p:pic>
        <p:nvPicPr>
          <p:cNvPr id="8" name="Picture Placeholder 7" descr="See full size image">
            <a:hlinkClick r:id="rId3"/>
          </p:cNvPr>
          <p:cNvPicPr>
            <a:picLocks noGrp="1" noChangeAspect="1" noChangeArrowheads="1"/>
          </p:cNvPicPr>
          <p:nvPr>
            <p:ph type="pic" idx="13"/>
          </p:nvPr>
        </p:nvPicPr>
        <p:blipFill>
          <a:blip r:embed="rId4">
            <a:extLst>
              <a:ext uri="{28A0092B-C50C-407E-A947-70E740481C1C}">
                <a14:useLocalDpi xmlns:a14="http://schemas.microsoft.com/office/drawing/2010/main" val="0"/>
              </a:ext>
            </a:extLst>
          </a:blip>
          <a:srcRect t="3285" b="328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sp">
            <a:hlinkClick r:id="rId5"/>
          </p:cNvPr>
          <p:cNvPicPr>
            <a:picLocks noGrp="1" noChangeAspect="1" noChangeArrowheads="1"/>
          </p:cNvPicPr>
          <p:nvPr>
            <p:ph type="pic" idx="1"/>
          </p:nvPr>
        </p:nvPicPr>
        <p:blipFill>
          <a:blip r:embed="rId6">
            <a:extLst>
              <a:ext uri="{28A0092B-C50C-407E-A947-70E740481C1C}">
                <a14:useLocalDpi xmlns:a14="http://schemas.microsoft.com/office/drawing/2010/main" val="0"/>
              </a:ext>
            </a:extLst>
          </a:blip>
          <a:srcRect l="5670" r="567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125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32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4"/>
          <p:cNvSpPr>
            <a:spLocks noGrp="1" noChangeArrowheads="1"/>
          </p:cNvSpPr>
          <p:nvPr>
            <p:ph type="title"/>
          </p:nvPr>
        </p:nvSpPr>
        <p:spPr>
          <a:noFill/>
        </p:spPr>
        <p:txBody>
          <a:bodyPr/>
          <a:lstStyle/>
          <a:p>
            <a:pPr eaLnBrk="1" hangingPunct="1"/>
            <a:r>
              <a:rPr lang="en-US" altLang="en-US" b="1" dirty="0"/>
              <a:t>Proposed Explanations</a:t>
            </a:r>
          </a:p>
        </p:txBody>
      </p:sp>
      <p:sp>
        <p:nvSpPr>
          <p:cNvPr id="237571" name="Rectangle 3"/>
          <p:cNvSpPr>
            <a:spLocks noGrp="1" noChangeArrowheads="1"/>
          </p:cNvSpPr>
          <p:nvPr>
            <p:ph idx="1"/>
          </p:nvPr>
        </p:nvSpPr>
        <p:spPr>
          <a:xfrm>
            <a:off x="838200" y="1978924"/>
            <a:ext cx="10515600" cy="4421875"/>
          </a:xfrm>
        </p:spPr>
        <p:txBody>
          <a:bodyPr>
            <a:normAutofit fontScale="70000" lnSpcReduction="20000"/>
          </a:bodyPr>
          <a:lstStyle/>
          <a:p>
            <a:pPr lvl="0"/>
            <a:r>
              <a:rPr lang="en-US" altLang="en-US" sz="5100" b="1" dirty="0"/>
              <a:t>Reciprocity?</a:t>
            </a:r>
            <a:r>
              <a:rPr lang="en-US" altLang="en-US" sz="5100" dirty="0"/>
              <a:t>  Vernon Smith’s variations on the Ultimatum Game suggest that reciprocity motivates people.  </a:t>
            </a:r>
          </a:p>
          <a:p>
            <a:pPr lvl="1"/>
            <a:r>
              <a:rPr lang="en-US" altLang="en-US" sz="4600" b="1" u="sng" dirty="0"/>
              <a:t>Variations of the </a:t>
            </a:r>
            <a:r>
              <a:rPr lang="en-US" altLang="en-US" sz="4600" b="1" u="sng" dirty="0" err="1"/>
              <a:t>Ultimaturm</a:t>
            </a:r>
            <a:r>
              <a:rPr lang="en-US" altLang="en-US" sz="4600" b="1" u="sng" dirty="0"/>
              <a:t> Game </a:t>
            </a:r>
          </a:p>
          <a:p>
            <a:pPr lvl="1"/>
            <a:r>
              <a:rPr lang="en-US" altLang="en-US" sz="4600" dirty="0"/>
              <a:t>Earned right to be the proposer </a:t>
            </a:r>
          </a:p>
          <a:p>
            <a:pPr lvl="1"/>
            <a:r>
              <a:rPr lang="en-US" altLang="en-US" sz="4600" dirty="0"/>
              <a:t>Dictator Game		</a:t>
            </a:r>
          </a:p>
          <a:p>
            <a:pPr lvl="1"/>
            <a:r>
              <a:rPr lang="en-US" altLang="en-US" sz="4600" dirty="0"/>
              <a:t>Presented as “transaction” rather than “ultimatum” </a:t>
            </a:r>
          </a:p>
          <a:p>
            <a:pPr marL="457200" lvl="1" indent="0">
              <a:buNone/>
            </a:pPr>
            <a:r>
              <a:rPr lang="en-US" altLang="en-US" sz="4600" dirty="0">
                <a:solidFill>
                  <a:srgbClr val="799DC6"/>
                </a:solidFill>
              </a:rPr>
              <a:t>If </a:t>
            </a:r>
            <a:r>
              <a:rPr lang="en-US" altLang="en-US" sz="4600" b="1" i="1" dirty="0">
                <a:solidFill>
                  <a:srgbClr val="799DC6"/>
                </a:solidFill>
              </a:rPr>
              <a:t>innate sense of fairness</a:t>
            </a:r>
            <a:r>
              <a:rPr lang="en-US" altLang="en-US" sz="4600" dirty="0">
                <a:solidFill>
                  <a:srgbClr val="799DC6"/>
                </a:solidFill>
              </a:rPr>
              <a:t> is the motivator, why are offers different? </a:t>
            </a:r>
          </a:p>
          <a:p>
            <a:pPr lvl="1"/>
            <a:r>
              <a:rPr lang="en-US" altLang="en-US" sz="4600" dirty="0"/>
              <a:t>Centipede Game:  reward the other person for not being selfish, hoping for reciprocal generosity on their turn.</a:t>
            </a:r>
          </a:p>
        </p:txBody>
      </p:sp>
    </p:spTree>
    <p:extLst>
      <p:ext uri="{BB962C8B-B14F-4D97-AF65-F5344CB8AC3E}">
        <p14:creationId xmlns:p14="http://schemas.microsoft.com/office/powerpoint/2010/main" val="2558996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Conclusions Based on Continued Research</a:t>
            </a:r>
          </a:p>
        </p:txBody>
      </p:sp>
      <p:sp>
        <p:nvSpPr>
          <p:cNvPr id="34818" name="Rectangle 2"/>
          <p:cNvSpPr>
            <a:spLocks noGrp="1" noChangeArrowheads="1"/>
          </p:cNvSpPr>
          <p:nvPr>
            <p:ph idx="1"/>
          </p:nvPr>
        </p:nvSpPr>
        <p:spPr>
          <a:xfrm>
            <a:off x="838200" y="1978924"/>
            <a:ext cx="10515600" cy="4879076"/>
          </a:xfrm>
          <a:noFill/>
        </p:spPr>
        <p:txBody>
          <a:bodyPr>
            <a:normAutofit lnSpcReduction="10000"/>
          </a:bodyPr>
          <a:lstStyle/>
          <a:p>
            <a:pPr eaLnBrk="1" hangingPunct="1">
              <a:lnSpc>
                <a:spcPct val="80000"/>
              </a:lnSpc>
            </a:pPr>
            <a:r>
              <a:rPr lang="en-US" altLang="en-US" sz="3800" dirty="0"/>
              <a:t>Behavior in </a:t>
            </a:r>
            <a:r>
              <a:rPr lang="en-US" altLang="en-US" sz="3800" b="1" u="sng" dirty="0"/>
              <a:t>none</a:t>
            </a:r>
            <a:r>
              <a:rPr lang="en-US" altLang="en-US" sz="3800" dirty="0"/>
              <a:t> of the 15 less-developed societies was consistent with the </a:t>
            </a:r>
            <a:r>
              <a:rPr lang="en-US" altLang="en-US" sz="3800" b="1" dirty="0"/>
              <a:t>selfishness axiom.</a:t>
            </a:r>
          </a:p>
          <a:p>
            <a:pPr eaLnBrk="1" hangingPunct="1">
              <a:lnSpc>
                <a:spcPct val="80000"/>
              </a:lnSpc>
            </a:pPr>
            <a:r>
              <a:rPr lang="en-US" altLang="en-US" sz="3800" dirty="0"/>
              <a:t>Size of the Stake matters – very high stakes yield lower offers and lower rejection rates.</a:t>
            </a:r>
          </a:p>
          <a:p>
            <a:pPr eaLnBrk="1" hangingPunct="1">
              <a:lnSpc>
                <a:spcPct val="80000"/>
              </a:lnSpc>
            </a:pPr>
            <a:r>
              <a:rPr lang="en-US" altLang="en-US" sz="3800" b="1" dirty="0">
                <a:solidFill>
                  <a:srgbClr val="FF0066"/>
                </a:solidFill>
              </a:rPr>
              <a:t>Individual differences</a:t>
            </a:r>
            <a:r>
              <a:rPr lang="en-US" altLang="en-US" sz="3800" dirty="0">
                <a:solidFill>
                  <a:srgbClr val="FF0066"/>
                </a:solidFill>
              </a:rPr>
              <a:t> </a:t>
            </a:r>
            <a:r>
              <a:rPr lang="en-US" altLang="en-US" sz="3800" dirty="0"/>
              <a:t>do </a:t>
            </a:r>
            <a:r>
              <a:rPr lang="en-US" altLang="en-US" sz="3800" b="1" u="sng" dirty="0"/>
              <a:t>not</a:t>
            </a:r>
            <a:r>
              <a:rPr lang="en-US" altLang="en-US" sz="3800" dirty="0"/>
              <a:t> explain ultimatum game outcomes</a:t>
            </a:r>
          </a:p>
          <a:p>
            <a:pPr lvl="1" eaLnBrk="1" hangingPunct="1">
              <a:lnSpc>
                <a:spcPct val="80000"/>
              </a:lnSpc>
            </a:pPr>
            <a:r>
              <a:rPr lang="en-US" altLang="en-US" sz="3200" dirty="0"/>
              <a:t>age</a:t>
            </a:r>
          </a:p>
          <a:p>
            <a:pPr lvl="1" eaLnBrk="1" hangingPunct="1">
              <a:lnSpc>
                <a:spcPct val="80000"/>
              </a:lnSpc>
            </a:pPr>
            <a:r>
              <a:rPr lang="en-US" altLang="en-US" sz="3200" dirty="0"/>
              <a:t>gender </a:t>
            </a:r>
          </a:p>
          <a:p>
            <a:pPr lvl="1" eaLnBrk="1" hangingPunct="1">
              <a:lnSpc>
                <a:spcPct val="80000"/>
              </a:lnSpc>
            </a:pPr>
            <a:r>
              <a:rPr lang="en-US" altLang="en-US" sz="3200" dirty="0"/>
              <a:t>socio-economic status </a:t>
            </a:r>
          </a:p>
          <a:p>
            <a:pPr lvl="1" eaLnBrk="1" hangingPunct="1">
              <a:lnSpc>
                <a:spcPct val="80000"/>
              </a:lnSpc>
            </a:pPr>
            <a:r>
              <a:rPr lang="en-US" altLang="en-US" sz="3200" dirty="0"/>
              <a:t>risk-</a:t>
            </a:r>
            <a:r>
              <a:rPr lang="en-US" altLang="en-US" sz="3200" dirty="0" err="1"/>
              <a:t>aversiveness</a:t>
            </a:r>
            <a:endParaRPr lang="en-US" altLang="en-US" sz="3200" dirty="0"/>
          </a:p>
        </p:txBody>
      </p:sp>
      <p:sp>
        <p:nvSpPr>
          <p:cNvPr id="34820" name="Text Box 4"/>
          <p:cNvSpPr txBox="1">
            <a:spLocks noChangeArrowheads="1"/>
          </p:cNvSpPr>
          <p:nvPr/>
        </p:nvSpPr>
        <p:spPr bwMode="auto">
          <a:xfrm>
            <a:off x="7102642" y="5646822"/>
            <a:ext cx="426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eaLnBrk="1" hangingPunct="1">
              <a:spcBef>
                <a:spcPct val="50000"/>
              </a:spcBef>
              <a:buFontTx/>
              <a:buNone/>
            </a:pPr>
            <a:r>
              <a:rPr lang="en-US" altLang="en-US" sz="5400" dirty="0">
                <a:solidFill>
                  <a:srgbClr val="FF0066"/>
                </a:solidFill>
                <a:latin typeface="+mn-lt"/>
              </a:rPr>
              <a:t>However . . . </a:t>
            </a:r>
          </a:p>
        </p:txBody>
      </p:sp>
    </p:spTree>
    <p:extLst>
      <p:ext uri="{BB962C8B-B14F-4D97-AF65-F5344CB8AC3E}">
        <p14:creationId xmlns:p14="http://schemas.microsoft.com/office/powerpoint/2010/main" val="1509502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z="6000"/>
              <a:t>Why do people trade?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7"/>
          <p:cNvSpPr>
            <a:spLocks noGrp="1" noChangeArrowheads="1"/>
          </p:cNvSpPr>
          <p:nvPr>
            <p:ph type="title"/>
          </p:nvPr>
        </p:nvSpPr>
        <p:spPr>
          <a:noFill/>
        </p:spPr>
        <p:txBody>
          <a:bodyPr>
            <a:normAutofit/>
          </a:bodyPr>
          <a:lstStyle/>
          <a:p>
            <a:pPr eaLnBrk="1" hangingPunct="1">
              <a:spcBef>
                <a:spcPct val="50000"/>
              </a:spcBef>
            </a:pPr>
            <a:r>
              <a:rPr lang="en-US" altLang="en-US" sz="4800" b="1" dirty="0"/>
              <a:t>Conclusions based on continued research:</a:t>
            </a:r>
          </a:p>
        </p:txBody>
      </p:sp>
      <p:sp>
        <p:nvSpPr>
          <p:cNvPr id="35842" name="Rectangle 2"/>
          <p:cNvSpPr>
            <a:spLocks noGrp="1" noChangeArrowheads="1"/>
          </p:cNvSpPr>
          <p:nvPr>
            <p:ph idx="1"/>
          </p:nvPr>
        </p:nvSpPr>
        <p:spPr>
          <a:noFill/>
        </p:spPr>
        <p:txBody>
          <a:bodyPr>
            <a:normAutofit lnSpcReduction="10000"/>
          </a:bodyPr>
          <a:lstStyle/>
          <a:p>
            <a:r>
              <a:rPr lang="en-US" altLang="en-US" b="1" dirty="0">
                <a:solidFill>
                  <a:srgbClr val="000000"/>
                </a:solidFill>
              </a:rPr>
              <a:t>Group</a:t>
            </a:r>
            <a:r>
              <a:rPr lang="en-US" altLang="en-US" b="1" dirty="0">
                <a:solidFill>
                  <a:srgbClr val="FFFFFF"/>
                </a:solidFill>
              </a:rPr>
              <a:t> </a:t>
            </a:r>
            <a:r>
              <a:rPr lang="en-US" altLang="en-US" b="1" dirty="0">
                <a:solidFill>
                  <a:srgbClr val="000000"/>
                </a:solidFill>
              </a:rPr>
              <a:t>Differences Matter</a:t>
            </a:r>
          </a:p>
          <a:p>
            <a:pPr lvl="1"/>
            <a:r>
              <a:rPr lang="en-US" altLang="en-US" dirty="0"/>
              <a:t>in the routine degree of </a:t>
            </a:r>
            <a:r>
              <a:rPr lang="en-US" altLang="en-US" b="1" dirty="0"/>
              <a:t>economic cooperation</a:t>
            </a:r>
            <a:r>
              <a:rPr lang="en-US" altLang="en-US" dirty="0"/>
              <a:t> in everyday life (EX: Whaling Communities)</a:t>
            </a:r>
          </a:p>
          <a:p>
            <a:pPr lvl="2">
              <a:buFontTx/>
              <a:buNone/>
            </a:pPr>
            <a:endParaRPr lang="en-US" altLang="en-US" sz="400" dirty="0"/>
          </a:p>
          <a:p>
            <a:pPr lvl="2">
              <a:buFontTx/>
              <a:buNone/>
            </a:pPr>
            <a:r>
              <a:rPr lang="en-US" altLang="en-US" dirty="0"/>
              <a:t>And…</a:t>
            </a:r>
          </a:p>
          <a:p>
            <a:pPr lvl="2">
              <a:buFontTx/>
              <a:buNone/>
            </a:pPr>
            <a:endParaRPr lang="en-US" altLang="en-US" sz="400" dirty="0"/>
          </a:p>
          <a:p>
            <a:pPr lvl="1"/>
            <a:r>
              <a:rPr lang="en-US" altLang="en-US" dirty="0"/>
              <a:t>in the degree to which </a:t>
            </a:r>
            <a:r>
              <a:rPr lang="en-US" altLang="en-US" b="1" dirty="0"/>
              <a:t>markets</a:t>
            </a:r>
            <a:r>
              <a:rPr lang="en-US" altLang="en-US" dirty="0"/>
              <a:t> are an integral part of society </a:t>
            </a:r>
          </a:p>
        </p:txBody>
      </p:sp>
      <p:sp>
        <p:nvSpPr>
          <p:cNvPr id="35844" name="Text Box 4"/>
          <p:cNvSpPr txBox="1">
            <a:spLocks noChangeArrowheads="1"/>
          </p:cNvSpPr>
          <p:nvPr/>
        </p:nvSpPr>
        <p:spPr bwMode="auto">
          <a:xfrm>
            <a:off x="5181600" y="5404850"/>
            <a:ext cx="6781800" cy="1200329"/>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Char char="•"/>
              <a:defRPr sz="2800">
                <a:solidFill>
                  <a:schemeClr val="tx1"/>
                </a:solidFill>
                <a:latin typeface="Arial" panose="020B0604020202020204" pitchFamily="34" charset="0"/>
              </a:defRPr>
            </a:lvl1pPr>
            <a:lvl2pPr marL="742950" indent="-285750" eaLnBrk="0" hangingPunct="0">
              <a:spcBef>
                <a:spcPct val="20000"/>
              </a:spcBef>
              <a:buChar char="–"/>
              <a:defRPr sz="2400">
                <a:solidFill>
                  <a:schemeClr val="tx1"/>
                </a:solidFill>
                <a:latin typeface="Arial" panose="020B0604020202020204" pitchFamily="34" charset="0"/>
              </a:defRPr>
            </a:lvl2pPr>
            <a:lvl3pPr marL="1143000" indent="-228600" eaLnBrk="0" hangingPunct="0">
              <a:spcBef>
                <a:spcPct val="20000"/>
              </a:spcBef>
              <a:buChar char="•"/>
              <a:defRPr sz="2000">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50000"/>
              </a:spcBef>
              <a:buFontTx/>
              <a:buNone/>
            </a:pPr>
            <a:r>
              <a:rPr lang="en-US" altLang="en-US" sz="3600" b="1" i="1" dirty="0">
                <a:solidFill>
                  <a:srgbClr val="FF0066"/>
                </a:solidFill>
                <a:latin typeface="+mn-lt"/>
              </a:rPr>
              <a:t>Group differences are </a:t>
            </a:r>
            <a:r>
              <a:rPr lang="en-US" altLang="en-US" sz="3600" b="1" dirty="0">
                <a:solidFill>
                  <a:srgbClr val="FF0066"/>
                </a:solidFill>
                <a:latin typeface="+mn-lt"/>
              </a:rPr>
              <a:t>significant </a:t>
            </a:r>
            <a:r>
              <a:rPr lang="en-US" altLang="en-US" sz="3600" b="1" dirty="0">
                <a:solidFill>
                  <a:srgbClr val="000000"/>
                </a:solidFill>
                <a:latin typeface="+mn-lt"/>
              </a:rPr>
              <a:t>in explaining experimental outcomes</a:t>
            </a:r>
            <a:r>
              <a:rPr lang="en-US" altLang="en-US" sz="3600" dirty="0">
                <a:solidFill>
                  <a:srgbClr val="000000"/>
                </a:solidFill>
                <a:latin typeface="+mn-lt"/>
              </a:rPr>
              <a:t> </a:t>
            </a:r>
          </a:p>
        </p:txBody>
      </p:sp>
    </p:spTree>
    <p:extLst>
      <p:ext uri="{BB962C8B-B14F-4D97-AF65-F5344CB8AC3E}">
        <p14:creationId xmlns:p14="http://schemas.microsoft.com/office/powerpoint/2010/main" val="1735429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noFill/>
        </p:spPr>
        <p:txBody>
          <a:bodyPr>
            <a:normAutofit/>
          </a:bodyPr>
          <a:lstStyle/>
          <a:p>
            <a:pPr eaLnBrk="1" hangingPunct="1"/>
            <a:r>
              <a:rPr lang="en-US" altLang="en-US" sz="5400" dirty="0"/>
              <a:t>Thus, we return to INSTITUTIONS</a:t>
            </a:r>
          </a:p>
        </p:txBody>
      </p:sp>
      <p:sp>
        <p:nvSpPr>
          <p:cNvPr id="37890" name="Rectangle 2"/>
          <p:cNvSpPr>
            <a:spLocks noGrp="1" noChangeArrowheads="1"/>
          </p:cNvSpPr>
          <p:nvPr>
            <p:ph idx="1"/>
          </p:nvPr>
        </p:nvSpPr>
        <p:spPr>
          <a:xfrm>
            <a:off x="872067" y="1981200"/>
            <a:ext cx="10481734" cy="4026090"/>
          </a:xfrm>
          <a:noFill/>
        </p:spPr>
        <p:txBody>
          <a:bodyPr>
            <a:noAutofit/>
          </a:bodyPr>
          <a:lstStyle/>
          <a:p>
            <a:pPr lvl="0"/>
            <a:r>
              <a:rPr lang="en-US" altLang="en-US" sz="3600" dirty="0"/>
              <a:t>PERHAPS…. The way people play the ultimatum game reflects the way they interact in everyday life.</a:t>
            </a:r>
          </a:p>
          <a:p>
            <a:pPr lvl="1"/>
            <a:r>
              <a:rPr lang="en-US" altLang="en-US" sz="3600" dirty="0"/>
              <a:t>Splits are more equal in cultures where people commonly exchange products and labor in markets. </a:t>
            </a:r>
          </a:p>
          <a:p>
            <a:pPr lvl="1"/>
            <a:r>
              <a:rPr lang="en-US" altLang="en-US" sz="3600" dirty="0"/>
              <a:t>Markets are institutions through which societies develop distinctive patterns of interaction, </a:t>
            </a:r>
            <a:r>
              <a:rPr lang="en-US" altLang="en-US" sz="3600" b="1" dirty="0"/>
              <a:t>which may be internalized and reflected in ultimatum game behavior</a:t>
            </a:r>
            <a:r>
              <a:rPr lang="en-US" altLang="en-US" sz="3600" dirty="0"/>
              <a:t>.</a:t>
            </a:r>
          </a:p>
        </p:txBody>
      </p:sp>
    </p:spTree>
    <p:extLst>
      <p:ext uri="{BB962C8B-B14F-4D97-AF65-F5344CB8AC3E}">
        <p14:creationId xmlns:p14="http://schemas.microsoft.com/office/powerpoint/2010/main" val="3277715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noFill/>
        </p:spPr>
        <p:txBody>
          <a:bodyPr/>
          <a:lstStyle/>
          <a:p>
            <a:pPr eaLnBrk="1" hangingPunct="1"/>
            <a:r>
              <a:rPr lang="en-US" altLang="en-US" b="1" dirty="0"/>
              <a:t>Food for Thought (or assessment…)</a:t>
            </a:r>
            <a:endParaRPr lang="en-US" altLang="en-US" dirty="0"/>
          </a:p>
        </p:txBody>
      </p:sp>
      <p:sp>
        <p:nvSpPr>
          <p:cNvPr id="2" name="Content Placeholder 1"/>
          <p:cNvSpPr>
            <a:spLocks noGrp="1"/>
          </p:cNvSpPr>
          <p:nvPr>
            <p:ph idx="1"/>
          </p:nvPr>
        </p:nvSpPr>
        <p:spPr/>
        <p:txBody>
          <a:bodyPr>
            <a:normAutofit lnSpcReduction="10000"/>
          </a:bodyPr>
          <a:lstStyle/>
          <a:p>
            <a:r>
              <a:rPr lang="en-US" altLang="en-US" dirty="0">
                <a:solidFill>
                  <a:srgbClr val="000000"/>
                </a:solidFill>
              </a:rPr>
              <a:t>Suppose that someone argued that capitalism is not good for the poor because it makes people greedy and selfish and encourages them to ignore others and think only of themselves.  How could you use the results of ultimatum game experiments to counter that argument? </a:t>
            </a:r>
          </a:p>
          <a:p>
            <a:endParaRPr lang="en-US" dirty="0"/>
          </a:p>
        </p:txBody>
      </p:sp>
    </p:spTree>
    <p:extLst>
      <p:ext uri="{BB962C8B-B14F-4D97-AF65-F5344CB8AC3E}">
        <p14:creationId xmlns:p14="http://schemas.microsoft.com/office/powerpoint/2010/main" val="2941381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Results…</a:t>
            </a:r>
          </a:p>
        </p:txBody>
      </p:sp>
    </p:spTree>
    <p:extLst>
      <p:ext uri="{BB962C8B-B14F-4D97-AF65-F5344CB8AC3E}">
        <p14:creationId xmlns:p14="http://schemas.microsoft.com/office/powerpoint/2010/main" val="4062960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Autofit/>
          </a:bodyPr>
          <a:lstStyle/>
          <a:p>
            <a:pPr eaLnBrk="1" hangingPunct="1"/>
            <a:r>
              <a:rPr lang="en-US" altLang="en-US" sz="4400" dirty="0"/>
              <a:t>Paul </a:t>
            </a:r>
            <a:r>
              <a:rPr lang="en-US" altLang="en-US" sz="4400" dirty="0" err="1"/>
              <a:t>Heyne</a:t>
            </a:r>
            <a:r>
              <a:rPr lang="en-US" altLang="en-US" sz="4400" dirty="0"/>
              <a:t>, </a:t>
            </a:r>
            <a:r>
              <a:rPr lang="en-US" altLang="en-US" sz="4400" i="1" dirty="0"/>
              <a:t>The Senior </a:t>
            </a:r>
            <a:r>
              <a:rPr lang="en-US" altLang="en-US" sz="4400" dirty="0"/>
              <a:t>Economist</a:t>
            </a:r>
            <a:r>
              <a:rPr lang="en-US" altLang="en-US" sz="4400" i="1" dirty="0"/>
              <a:t>, </a:t>
            </a:r>
            <a:r>
              <a:rPr lang="en-US" altLang="en-US" sz="4400" dirty="0"/>
              <a:t>April 1995</a:t>
            </a:r>
          </a:p>
        </p:txBody>
      </p:sp>
      <p:sp>
        <p:nvSpPr>
          <p:cNvPr id="40963" name="Rectangle 3"/>
          <p:cNvSpPr>
            <a:spLocks noGrp="1" noChangeArrowheads="1"/>
          </p:cNvSpPr>
          <p:nvPr>
            <p:ph idx="1"/>
          </p:nvPr>
        </p:nvSpPr>
        <p:spPr/>
        <p:txBody>
          <a:bodyPr>
            <a:noAutofit/>
          </a:bodyPr>
          <a:lstStyle/>
          <a:p>
            <a:pPr eaLnBrk="1" hangingPunct="1">
              <a:lnSpc>
                <a:spcPct val="90000"/>
              </a:lnSpc>
            </a:pPr>
            <a:r>
              <a:rPr lang="en-US" altLang="en-US" sz="2800" dirty="0"/>
              <a:t>Perhaps the most common moral objection to market systems is the one that asserts they are based on universal </a:t>
            </a:r>
            <a:r>
              <a:rPr lang="en-US" altLang="en-US" sz="2800" i="1" dirty="0"/>
              <a:t>selfishness.</a:t>
            </a:r>
            <a:r>
              <a:rPr lang="en-US" altLang="en-US" sz="2800" dirty="0"/>
              <a:t> Is that true? . . . </a:t>
            </a:r>
          </a:p>
          <a:p>
            <a:pPr eaLnBrk="1" hangingPunct="1">
              <a:lnSpc>
                <a:spcPct val="90000"/>
              </a:lnSpc>
            </a:pPr>
            <a:r>
              <a:rPr lang="en-US" altLang="en-US" sz="2800" dirty="0"/>
              <a:t>Economic theory assumes </a:t>
            </a:r>
            <a:r>
              <a:rPr lang="en-US" altLang="en-US" sz="2800" i="1" dirty="0"/>
              <a:t>self-interested</a:t>
            </a:r>
            <a:r>
              <a:rPr lang="en-US" altLang="en-US" sz="2800" dirty="0"/>
              <a:t> behavior. </a:t>
            </a:r>
            <a:r>
              <a:rPr lang="en-US" altLang="en-US" sz="2800" u="sng" dirty="0"/>
              <a:t>Self-interested behavior is selfish behavior only if one’s interests are selfish.</a:t>
            </a:r>
            <a:r>
              <a:rPr lang="en-US" altLang="en-US" sz="2800" dirty="0"/>
              <a:t> We could avoid confusion on this score by saying that economic theory assumes people act to further the </a:t>
            </a:r>
            <a:r>
              <a:rPr lang="en-US" altLang="en-US" sz="2800" i="1" dirty="0"/>
              <a:t>projects that interest</a:t>
            </a:r>
            <a:r>
              <a:rPr lang="en-US" altLang="en-US" sz="2800" dirty="0"/>
              <a:t> them. Whether those projects are entirely or primarily selfish depends on what kind of people they are. We should probably be slow to judge. What do we really know about other people’s motives? . . . </a:t>
            </a:r>
          </a:p>
        </p:txBody>
      </p:sp>
    </p:spTree>
    <p:extLst>
      <p:ext uri="{BB962C8B-B14F-4D97-AF65-F5344CB8AC3E}">
        <p14:creationId xmlns:p14="http://schemas.microsoft.com/office/powerpoint/2010/main" val="3810865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en-US" altLang="en-US" sz="4400" dirty="0"/>
              <a:t>Paul </a:t>
            </a:r>
            <a:r>
              <a:rPr lang="en-US" altLang="en-US" sz="4400" dirty="0" err="1"/>
              <a:t>Heyne</a:t>
            </a:r>
            <a:r>
              <a:rPr lang="en-US" altLang="en-US" sz="4400" dirty="0"/>
              <a:t>, </a:t>
            </a:r>
            <a:r>
              <a:rPr lang="en-US" altLang="en-US" sz="4400" i="1" dirty="0"/>
              <a:t>The Senior Economist, </a:t>
            </a:r>
            <a:r>
              <a:rPr lang="en-US" altLang="en-US" sz="4400" dirty="0"/>
              <a:t>April 1995</a:t>
            </a:r>
          </a:p>
        </p:txBody>
      </p:sp>
      <p:sp>
        <p:nvSpPr>
          <p:cNvPr id="41987" name="Rectangle 3"/>
          <p:cNvSpPr>
            <a:spLocks noGrp="1" noChangeArrowheads="1"/>
          </p:cNvSpPr>
          <p:nvPr>
            <p:ph idx="1"/>
          </p:nvPr>
        </p:nvSpPr>
        <p:spPr/>
        <p:txBody>
          <a:bodyPr>
            <a:normAutofit fontScale="92500" lnSpcReduction="10000"/>
          </a:bodyPr>
          <a:lstStyle/>
          <a:p>
            <a:pPr eaLnBrk="1" hangingPunct="1">
              <a:lnSpc>
                <a:spcPct val="80000"/>
              </a:lnSpc>
              <a:buFontTx/>
              <a:buNone/>
            </a:pPr>
            <a:r>
              <a:rPr lang="en-US" altLang="en-US" sz="2400" dirty="0"/>
              <a:t>   </a:t>
            </a:r>
            <a:r>
              <a:rPr lang="en-US" altLang="en-US" sz="2800" dirty="0"/>
              <a:t>The moral critics of capitalism . . . might reply, ‘people are motivated primarily by money.’ And that is certainly true. But what does it mean? Suppose you are a teacher who has been asked to sponsor the debate club. You don’t really want to do it, but you agree when you are offered an extra $200 a month in salary. Were you motivated in this case by the money? It would seem so. But what does it tell us? It does not tell us you are interested only or primarily in money, because money is always a means to some other end. Suppose Ms. Demosthenes wants the money in order to increase her contributions to the local children’s hospital, and she will be giving up her regular bowling nights in order to find the time. Mr. Cicero will use the extra money to ACCEPT himself a new set of golf clubs and will find the time by preparing less carefully for his classes. Both Ms. Demosthenes and Mr. Cicero did it for the money, but what a world of moral difference we find in why and how they really did it.</a:t>
            </a:r>
          </a:p>
        </p:txBody>
      </p:sp>
    </p:spTree>
    <p:extLst>
      <p:ext uri="{BB962C8B-B14F-4D97-AF65-F5344CB8AC3E}">
        <p14:creationId xmlns:p14="http://schemas.microsoft.com/office/powerpoint/2010/main" val="18878230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In the Chips</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altLang="en-US" sz="5400" b="1" dirty="0"/>
              <a:t>How to Play “In the Chips”</a:t>
            </a:r>
          </a:p>
        </p:txBody>
      </p:sp>
      <p:sp>
        <p:nvSpPr>
          <p:cNvPr id="33795" name="Content Placeholder 2"/>
          <p:cNvSpPr>
            <a:spLocks noGrp="1"/>
          </p:cNvSpPr>
          <p:nvPr>
            <p:ph idx="1"/>
          </p:nvPr>
        </p:nvSpPr>
        <p:spPr>
          <a:xfrm>
            <a:off x="838200" y="1978924"/>
            <a:ext cx="10515600" cy="4498075"/>
          </a:xfrm>
        </p:spPr>
        <p:txBody>
          <a:bodyPr>
            <a:normAutofit/>
          </a:bodyPr>
          <a:lstStyle/>
          <a:p>
            <a:r>
              <a:rPr lang="en-US" altLang="en-US" dirty="0"/>
              <a:t>Your Goal: Make as much </a:t>
            </a:r>
            <a:r>
              <a:rPr lang="en-US" altLang="en-US" b="1" dirty="0"/>
              <a:t>profit</a:t>
            </a:r>
            <a:r>
              <a:rPr lang="en-US" altLang="en-US" dirty="0"/>
              <a:t> as you can over the course of the game.</a:t>
            </a:r>
          </a:p>
          <a:p>
            <a:pPr marL="0" indent="0">
              <a:buNone/>
            </a:pPr>
            <a:endParaRPr lang="en-US" altLang="en-US" sz="6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altLang="en-US" sz="5400" b="1" dirty="0"/>
              <a:t>How to Play “In the Chips”: </a:t>
            </a:r>
            <a:r>
              <a:rPr lang="en-US" altLang="en-US" sz="5400" b="1" dirty="0">
                <a:solidFill>
                  <a:srgbClr val="FF0066"/>
                </a:solidFill>
              </a:rPr>
              <a:t>BUYERS</a:t>
            </a:r>
          </a:p>
        </p:txBody>
      </p:sp>
      <p:sp>
        <p:nvSpPr>
          <p:cNvPr id="33795" name="Content Placeholder 2"/>
          <p:cNvSpPr>
            <a:spLocks noGrp="1"/>
          </p:cNvSpPr>
          <p:nvPr>
            <p:ph idx="1"/>
          </p:nvPr>
        </p:nvSpPr>
        <p:spPr>
          <a:xfrm>
            <a:off x="838200" y="1978924"/>
            <a:ext cx="10515600" cy="4498075"/>
          </a:xfrm>
        </p:spPr>
        <p:txBody>
          <a:bodyPr>
            <a:normAutofit lnSpcReduction="10000"/>
          </a:bodyPr>
          <a:lstStyle/>
          <a:p>
            <a:r>
              <a:rPr lang="en-US" altLang="en-US" sz="3400" b="1" dirty="0"/>
              <a:t>Buyers:  </a:t>
            </a:r>
            <a:r>
              <a:rPr lang="en-US" altLang="en-US" sz="3400" dirty="0"/>
              <a:t>Each buyer will have only one buyer card at a time.  It will say, </a:t>
            </a:r>
            <a:r>
              <a:rPr lang="en-US" altLang="en-US" sz="3400" i="1" dirty="0"/>
              <a:t>“You are authorized to buy a box of computer chips.  Pay as little as possible.  If you pay more than ______ per box, you lose money.”</a:t>
            </a:r>
            <a:r>
              <a:rPr lang="en-US" altLang="en-US" sz="3400" dirty="0"/>
              <a:t>  </a:t>
            </a:r>
          </a:p>
          <a:p>
            <a:r>
              <a:rPr lang="en-US" altLang="en-US" sz="3400" dirty="0"/>
              <a:t>To make a “profit,” buy at a </a:t>
            </a:r>
            <a:r>
              <a:rPr lang="en-US" altLang="en-US" sz="3400" b="1" dirty="0">
                <a:solidFill>
                  <a:srgbClr val="FF0066"/>
                </a:solidFill>
              </a:rPr>
              <a:t>lower price</a:t>
            </a:r>
            <a:r>
              <a:rPr lang="en-US" altLang="en-US" sz="3400" dirty="0"/>
              <a:t> than the price shown on your card.  If you buy at a higher price, you suffer a loss. </a:t>
            </a:r>
          </a:p>
          <a:p>
            <a:r>
              <a:rPr lang="en-US" altLang="en-US" sz="3400" b="1" dirty="0"/>
              <a:t>Record the </a:t>
            </a:r>
            <a:r>
              <a:rPr lang="en-US" altLang="en-US" sz="3400" b="1" dirty="0">
                <a:solidFill>
                  <a:srgbClr val="FF0066"/>
                </a:solidFill>
              </a:rPr>
              <a:t>buyer card price </a:t>
            </a:r>
            <a:r>
              <a:rPr lang="en-US" altLang="en-US" sz="3400" b="1" dirty="0"/>
              <a:t>&amp; </a:t>
            </a:r>
            <a:r>
              <a:rPr lang="en-US" altLang="en-US" sz="3400" b="1" dirty="0">
                <a:solidFill>
                  <a:srgbClr val="FF0066"/>
                </a:solidFill>
              </a:rPr>
              <a:t>transaction price </a:t>
            </a:r>
            <a:r>
              <a:rPr lang="en-US" altLang="en-US" sz="3400" b="1" dirty="0"/>
              <a:t>on your student score sheet.</a:t>
            </a:r>
            <a:endParaRPr lang="en-US" altLang="en-US" dirty="0"/>
          </a:p>
        </p:txBody>
      </p:sp>
    </p:spTree>
    <p:extLst>
      <p:ext uri="{BB962C8B-B14F-4D97-AF65-F5344CB8AC3E}">
        <p14:creationId xmlns:p14="http://schemas.microsoft.com/office/powerpoint/2010/main" val="3489860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altLang="en-US" sz="5400" b="1" dirty="0"/>
              <a:t>How to Play “In the Chips”: </a:t>
            </a:r>
            <a:r>
              <a:rPr lang="en-US" altLang="en-US" sz="5400" b="1" dirty="0">
                <a:solidFill>
                  <a:srgbClr val="FF0066"/>
                </a:solidFill>
              </a:rPr>
              <a:t>SELLERS</a:t>
            </a:r>
          </a:p>
        </p:txBody>
      </p:sp>
      <p:sp>
        <p:nvSpPr>
          <p:cNvPr id="35842" name="Content Placeholder 2"/>
          <p:cNvSpPr>
            <a:spLocks noGrp="1"/>
          </p:cNvSpPr>
          <p:nvPr>
            <p:ph idx="1"/>
          </p:nvPr>
        </p:nvSpPr>
        <p:spPr>
          <a:xfrm>
            <a:off x="838200" y="1978924"/>
            <a:ext cx="10515600" cy="4574275"/>
          </a:xfrm>
        </p:spPr>
        <p:txBody>
          <a:bodyPr>
            <a:normAutofit lnSpcReduction="10000"/>
          </a:bodyPr>
          <a:lstStyle/>
          <a:p>
            <a:r>
              <a:rPr lang="en-US" altLang="en-US" sz="3400" b="1" dirty="0"/>
              <a:t>Sellers:  </a:t>
            </a:r>
            <a:r>
              <a:rPr lang="en-US" altLang="en-US" sz="3400" dirty="0"/>
              <a:t>Each seller will have only one seller card at a time.  It will say, </a:t>
            </a:r>
            <a:r>
              <a:rPr lang="en-US" altLang="en-US" sz="3400" i="1" dirty="0"/>
              <a:t>“You are authorized to sell one box of computer chips for as much as possible.  If you accept less than ______ per box you lose money.” </a:t>
            </a:r>
          </a:p>
          <a:p>
            <a:r>
              <a:rPr lang="en-US" altLang="en-US" sz="3400" dirty="0"/>
              <a:t>To make profit, sell at a </a:t>
            </a:r>
            <a:r>
              <a:rPr lang="en-US" altLang="en-US" sz="3400" dirty="0">
                <a:solidFill>
                  <a:srgbClr val="FF0066"/>
                </a:solidFill>
              </a:rPr>
              <a:t>higher price </a:t>
            </a:r>
            <a:r>
              <a:rPr lang="en-US" altLang="en-US" sz="3400" dirty="0"/>
              <a:t>than the price shown on your card.  If you sell at a lower price, you suffer a loss.</a:t>
            </a:r>
          </a:p>
          <a:p>
            <a:r>
              <a:rPr lang="en-US" altLang="en-US" sz="3400" b="1" dirty="0"/>
              <a:t>Record the </a:t>
            </a:r>
            <a:r>
              <a:rPr lang="en-US" altLang="en-US" sz="3400" b="1" dirty="0">
                <a:solidFill>
                  <a:srgbClr val="FF0066"/>
                </a:solidFill>
              </a:rPr>
              <a:t>seller card price </a:t>
            </a:r>
            <a:r>
              <a:rPr lang="en-US" altLang="en-US" sz="3400" b="1" dirty="0"/>
              <a:t>&amp; </a:t>
            </a:r>
            <a:r>
              <a:rPr lang="en-US" altLang="en-US" sz="3400" b="1" dirty="0">
                <a:solidFill>
                  <a:srgbClr val="FF0066"/>
                </a:solidFill>
              </a:rPr>
              <a:t>transaction price </a:t>
            </a:r>
            <a:r>
              <a:rPr lang="en-US" altLang="en-US" sz="3400" b="1" dirty="0"/>
              <a:t>on your student score sheet.</a:t>
            </a:r>
          </a:p>
          <a:p>
            <a:r>
              <a:rPr lang="en-US" altLang="en-US" sz="3400" b="1" dirty="0"/>
              <a:t>REPORT TRANSACTION PRICE TO TEACHER</a:t>
            </a:r>
            <a:endParaRPr lang="en-US" altLang="en-US" sz="3400" dirty="0"/>
          </a:p>
          <a:p>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1</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2766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altLang="en-US" sz="5400" b="1" dirty="0"/>
              <a:t>How to Play “In the Chips”: </a:t>
            </a:r>
            <a:r>
              <a:rPr lang="en-US" altLang="en-US" sz="5400" b="1" dirty="0">
                <a:solidFill>
                  <a:srgbClr val="FF0066"/>
                </a:solidFill>
              </a:rPr>
              <a:t>EVERYONE</a:t>
            </a:r>
          </a:p>
        </p:txBody>
      </p:sp>
      <p:sp>
        <p:nvSpPr>
          <p:cNvPr id="37891" name="Content Placeholder 2"/>
          <p:cNvSpPr>
            <a:spLocks noGrp="1"/>
          </p:cNvSpPr>
          <p:nvPr>
            <p:ph idx="1"/>
          </p:nvPr>
        </p:nvSpPr>
        <p:spPr>
          <a:xfrm>
            <a:off x="838200" y="1978925"/>
            <a:ext cx="11201400" cy="4026090"/>
          </a:xfrm>
        </p:spPr>
        <p:txBody>
          <a:bodyPr>
            <a:noAutofit/>
          </a:bodyPr>
          <a:lstStyle/>
          <a:p>
            <a:r>
              <a:rPr lang="en-US" altLang="en-US" sz="2800" dirty="0"/>
              <a:t>When I say “GO,” sellers and buyers are free to move around the room and to make transactions with one another.  Any seller may talk with any buyer.</a:t>
            </a:r>
          </a:p>
          <a:p>
            <a:r>
              <a:rPr lang="en-US" altLang="en-US" sz="2800" dirty="0"/>
              <a:t>Both buyers and sellers are free to make as many transactions as they want in a round</a:t>
            </a:r>
          </a:p>
          <a:p>
            <a:r>
              <a:rPr lang="en-US" altLang="en-US" sz="2800" dirty="0"/>
              <a:t>Remember to trade in your card after each transaction.</a:t>
            </a:r>
          </a:p>
          <a:p>
            <a:r>
              <a:rPr lang="en-US" altLang="en-US" sz="2800" dirty="0"/>
              <a:t>During the game, keep track of your progress on the student score sheet.  </a:t>
            </a:r>
          </a:p>
          <a:p>
            <a:r>
              <a:rPr lang="en-US" altLang="en-US" sz="2800" dirty="0"/>
              <a:t>In between  rounds, compute your gains and losses by taking the difference between the price on your buyer or seller card and the price of the transaction.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6000" dirty="0"/>
              <a:t>Let’s Play!</a:t>
            </a:r>
          </a:p>
        </p:txBody>
      </p:sp>
      <p:sp>
        <p:nvSpPr>
          <p:cNvPr id="38915" name="Content Placeholder 2"/>
          <p:cNvSpPr>
            <a:spLocks noGrp="1"/>
          </p:cNvSpPr>
          <p:nvPr>
            <p:ph idx="1"/>
          </p:nvPr>
        </p:nvSpPr>
        <p:spPr/>
        <p:txBody>
          <a:bodyPr/>
          <a:lstStyle/>
          <a:p>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z="6000" dirty="0"/>
              <a:t>Debriefing</a:t>
            </a:r>
          </a:p>
        </p:txBody>
      </p:sp>
      <p:sp>
        <p:nvSpPr>
          <p:cNvPr id="3" name="Content Placeholder 2"/>
          <p:cNvSpPr>
            <a:spLocks noGrp="1"/>
          </p:cNvSpPr>
          <p:nvPr>
            <p:ph idx="1"/>
          </p:nvPr>
        </p:nvSpPr>
        <p:spPr/>
        <p:txBody>
          <a:bodyPr>
            <a:normAutofit/>
          </a:bodyPr>
          <a:lstStyle/>
          <a:p>
            <a:pPr>
              <a:defRPr/>
            </a:pPr>
            <a:r>
              <a:rPr lang="en-US" sz="4000" dirty="0"/>
              <a:t>Who made money?</a:t>
            </a:r>
          </a:p>
          <a:p>
            <a:pPr>
              <a:defRPr/>
            </a:pPr>
            <a:r>
              <a:rPr lang="en-US" sz="4000" dirty="0"/>
              <a:t>Who made the most money?</a:t>
            </a:r>
          </a:p>
          <a:p>
            <a:pPr lvl="1">
              <a:buFont typeface="Arial" charset="0"/>
              <a:buChar char="–"/>
              <a:defRPr/>
            </a:pPr>
            <a:r>
              <a:rPr lang="en-US" sz="3600" dirty="0">
                <a:ea typeface="+mn-ea"/>
              </a:rPr>
              <a:t>Strategies?</a:t>
            </a:r>
          </a:p>
          <a:p>
            <a:pPr>
              <a:defRPr/>
            </a:pPr>
            <a:r>
              <a:rPr lang="en-US" sz="4000" dirty="0"/>
              <a:t>Who lost money?</a:t>
            </a:r>
          </a:p>
          <a:p>
            <a:pPr lvl="1">
              <a:buFont typeface="Arial" charset="0"/>
              <a:buChar char="–"/>
              <a:defRPr/>
            </a:pPr>
            <a:r>
              <a:rPr lang="en-US" sz="3600" dirty="0">
                <a:ea typeface="+mn-ea"/>
              </a:rPr>
              <a:t>Why?</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z="6000" dirty="0"/>
              <a:t>Debriefing</a:t>
            </a:r>
          </a:p>
        </p:txBody>
      </p:sp>
      <p:sp>
        <p:nvSpPr>
          <p:cNvPr id="3" name="Content Placeholder 2"/>
          <p:cNvSpPr>
            <a:spLocks noGrp="1"/>
          </p:cNvSpPr>
          <p:nvPr>
            <p:ph idx="1"/>
          </p:nvPr>
        </p:nvSpPr>
        <p:spPr/>
        <p:txBody>
          <a:bodyPr>
            <a:normAutofit/>
          </a:bodyPr>
          <a:lstStyle/>
          <a:p>
            <a:pPr>
              <a:defRPr/>
            </a:pPr>
            <a:r>
              <a:rPr lang="en-US" sz="4000" dirty="0"/>
              <a:t>What conditions made the market work well?</a:t>
            </a:r>
          </a:p>
          <a:p>
            <a:pPr lvl="1">
              <a:buFont typeface="Arial" charset="0"/>
              <a:buChar char="–"/>
              <a:defRPr/>
            </a:pPr>
            <a:r>
              <a:rPr lang="en-US" sz="3600" dirty="0"/>
              <a:t>Equal number of buyers and sellers</a:t>
            </a:r>
          </a:p>
          <a:p>
            <a:pPr lvl="1">
              <a:buFont typeface="Arial" charset="0"/>
              <a:buChar char="–"/>
              <a:defRPr/>
            </a:pPr>
            <a:r>
              <a:rPr lang="en-US" sz="3600" dirty="0"/>
              <a:t>like products for sale</a:t>
            </a:r>
          </a:p>
          <a:p>
            <a:pPr lvl="1">
              <a:buFont typeface="Arial" charset="0"/>
              <a:buChar char="–"/>
              <a:defRPr/>
            </a:pPr>
            <a:r>
              <a:rPr lang="en-US" sz="3600" dirty="0"/>
              <a:t>equal or full knowledge about the products</a:t>
            </a:r>
          </a:p>
          <a:p>
            <a:pPr lvl="1">
              <a:buFont typeface="Arial" charset="0"/>
              <a:buChar char="–"/>
              <a:defRPr/>
            </a:pPr>
            <a:r>
              <a:rPr lang="en-US" sz="3600" dirty="0"/>
              <a:t>clear rules concerning what you could/could not do in market</a:t>
            </a:r>
          </a:p>
          <a:p>
            <a:pPr>
              <a:buFontTx/>
              <a:buNone/>
              <a:defRPr/>
            </a:pPr>
            <a:endParaRPr lang="en-US" sz="2400" dirty="0"/>
          </a:p>
          <a:p>
            <a:pPr>
              <a:defRPr/>
            </a:pPr>
            <a:endParaRPr lang="en-US" sz="2400" dirty="0"/>
          </a:p>
          <a:p>
            <a:pPr>
              <a:buFontTx/>
              <a:buNone/>
              <a:defRPr/>
            </a:pPr>
            <a:endParaRPr lang="en-US" dirty="0"/>
          </a:p>
        </p:txBody>
      </p:sp>
    </p:spTree>
    <p:extLst>
      <p:ext uri="{BB962C8B-B14F-4D97-AF65-F5344CB8AC3E}">
        <p14:creationId xmlns:p14="http://schemas.microsoft.com/office/powerpoint/2010/main" val="27015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40962" name="Content Placeholder 2"/>
          <p:cNvSpPr>
            <a:spLocks noGrp="1"/>
          </p:cNvSpPr>
          <p:nvPr>
            <p:ph idx="1"/>
          </p:nvPr>
        </p:nvSpPr>
        <p:spPr/>
        <p:txBody>
          <a:bodyPr>
            <a:normAutofit/>
          </a:bodyPr>
          <a:lstStyle/>
          <a:p>
            <a:r>
              <a:rPr lang="en-US" altLang="en-US" dirty="0"/>
              <a:t>What can you tell me about price in the various rounds?</a:t>
            </a:r>
          </a:p>
          <a:p>
            <a:r>
              <a:rPr lang="en-US" altLang="en-US" dirty="0"/>
              <a:t>In which round was there the greatest spread in transaction prices?  Why?</a:t>
            </a:r>
          </a:p>
          <a:p>
            <a:r>
              <a:rPr lang="en-US" altLang="en-US" dirty="0"/>
              <a:t> Why did the transaction prices become more concentrated in the final rounds?  </a:t>
            </a:r>
          </a:p>
          <a:p>
            <a:pPr>
              <a:buFontTx/>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a:t>Debrief</a:t>
            </a:r>
          </a:p>
        </p:txBody>
      </p:sp>
      <p:sp>
        <p:nvSpPr>
          <p:cNvPr id="41986" name="Content Placeholder 2"/>
          <p:cNvSpPr>
            <a:spLocks noGrp="1"/>
          </p:cNvSpPr>
          <p:nvPr>
            <p:ph idx="1"/>
          </p:nvPr>
        </p:nvSpPr>
        <p:spPr/>
        <p:txBody>
          <a:bodyPr>
            <a:normAutofit fontScale="77500" lnSpcReduction="20000"/>
          </a:bodyPr>
          <a:lstStyle/>
          <a:p>
            <a:r>
              <a:rPr lang="en-US" altLang="en-US" dirty="0"/>
              <a:t>Who determined the “market price” for computer chips?</a:t>
            </a:r>
          </a:p>
          <a:p>
            <a:pPr>
              <a:buFontTx/>
              <a:buNone/>
            </a:pPr>
            <a:endParaRPr lang="en-US" altLang="en-US" sz="1200" dirty="0"/>
          </a:p>
          <a:p>
            <a:r>
              <a:rPr lang="en-US" altLang="en-US" dirty="0"/>
              <a:t>Buyers?  Where would they have set the price if they'd had the power to do so?</a:t>
            </a:r>
          </a:p>
          <a:p>
            <a:r>
              <a:rPr lang="en-US" altLang="en-US" dirty="0"/>
              <a:t>Sellers? Where would they have set the price if they'd had the power to do so?</a:t>
            </a:r>
          </a:p>
          <a:p>
            <a:r>
              <a:rPr lang="en-US" altLang="en-US" dirty="0"/>
              <a:t>Would you describe this as a competitive market?</a:t>
            </a:r>
          </a:p>
          <a:p>
            <a:r>
              <a:rPr lang="en-US" altLang="en-US" dirty="0"/>
              <a:t>Who was in competition with whom? </a:t>
            </a:r>
          </a:p>
          <a:p>
            <a:pPr>
              <a:buFontTx/>
              <a:buNone/>
            </a:pPr>
            <a:r>
              <a:rPr lang="en-US" altLang="en-US" dirty="0"/>
              <a:t> </a:t>
            </a:r>
          </a:p>
          <a:p>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altLang="en-US" sz="5400" dirty="0"/>
              <a:t>Debrief</a:t>
            </a:r>
          </a:p>
        </p:txBody>
      </p:sp>
      <p:sp>
        <p:nvSpPr>
          <p:cNvPr id="43011" name="Content Placeholder 2"/>
          <p:cNvSpPr>
            <a:spLocks noGrp="1"/>
          </p:cNvSpPr>
          <p:nvPr>
            <p:ph idx="1"/>
          </p:nvPr>
        </p:nvSpPr>
        <p:spPr/>
        <p:txBody>
          <a:bodyPr/>
          <a:lstStyle/>
          <a:p>
            <a:r>
              <a:rPr lang="en-US" altLang="en-US" dirty="0"/>
              <a:t>How does opportunity cost explain a high price on a seller card?  A low price on a buyer card?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Market for Thingamajigs</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Play - </a:t>
            </a:r>
            <a:r>
              <a:rPr lang="en-US" dirty="0">
                <a:solidFill>
                  <a:srgbClr val="FF0066"/>
                </a:solidFill>
              </a:rPr>
              <a:t>BUYERS</a:t>
            </a:r>
          </a:p>
        </p:txBody>
      </p:sp>
      <p:sp>
        <p:nvSpPr>
          <p:cNvPr id="5" name="Content Placeholder 4"/>
          <p:cNvSpPr>
            <a:spLocks noGrp="1"/>
          </p:cNvSpPr>
          <p:nvPr>
            <p:ph idx="1"/>
          </p:nvPr>
        </p:nvSpPr>
        <p:spPr>
          <a:xfrm>
            <a:off x="838200" y="1978924"/>
            <a:ext cx="10744200" cy="4498075"/>
          </a:xfrm>
        </p:spPr>
        <p:txBody>
          <a:bodyPr>
            <a:noAutofit/>
          </a:bodyPr>
          <a:lstStyle/>
          <a:p>
            <a:pPr>
              <a:defRPr/>
            </a:pPr>
            <a:r>
              <a:rPr lang="en-US" sz="3000" b="1" dirty="0"/>
              <a:t>Goal:  PROFIT </a:t>
            </a:r>
          </a:p>
          <a:p>
            <a:pPr>
              <a:defRPr/>
            </a:pPr>
            <a:r>
              <a:rPr lang="en-US" sz="3000" dirty="0"/>
              <a:t>Each buyer will have only one buyer card at a time.  The card will allow you to buy </a:t>
            </a:r>
            <a:r>
              <a:rPr lang="en-US" sz="3000" b="1" dirty="0"/>
              <a:t>ONE </a:t>
            </a:r>
            <a:r>
              <a:rPr lang="en-US" sz="3000" dirty="0"/>
              <a:t>thingamajig and will tell you how much you value it.  To make a “profit,” buy at a </a:t>
            </a:r>
            <a:r>
              <a:rPr lang="en-US" sz="3000" dirty="0">
                <a:solidFill>
                  <a:srgbClr val="FF0066"/>
                </a:solidFill>
              </a:rPr>
              <a:t>lower price </a:t>
            </a:r>
            <a:r>
              <a:rPr lang="en-US" sz="3000" dirty="0"/>
              <a:t>than the price shown on your card.  If you buy at a higher price, you suffer a loss.</a:t>
            </a:r>
          </a:p>
          <a:p>
            <a:pPr>
              <a:defRPr/>
            </a:pPr>
            <a:r>
              <a:rPr lang="en-US" sz="3000" b="1" dirty="0"/>
              <a:t>Record the buyer card price on your student score sheet.</a:t>
            </a:r>
            <a:endParaRPr lang="en-US" sz="3000" dirty="0"/>
          </a:p>
          <a:p>
            <a:pPr>
              <a:defRPr/>
            </a:pPr>
            <a:r>
              <a:rPr lang="en-US" sz="3000" dirty="0"/>
              <a:t> When the round starts, try to buy below your buyer-card price – </a:t>
            </a:r>
            <a:r>
              <a:rPr lang="en-US" sz="3000" i="1" dirty="0"/>
              <a:t>the lower, the better. </a:t>
            </a:r>
            <a:r>
              <a:rPr lang="en-US" sz="3000" dirty="0"/>
              <a:t>(You </a:t>
            </a:r>
            <a:r>
              <a:rPr lang="en-US" sz="3000" i="1" dirty="0"/>
              <a:t>may</a:t>
            </a:r>
            <a:r>
              <a:rPr lang="en-US" sz="3000" dirty="0"/>
              <a:t> buy at a price higher than that on your buyer card, but note that this will reduce your “profit” for the round.)  </a:t>
            </a:r>
          </a:p>
        </p:txBody>
      </p:sp>
    </p:spTree>
    <p:extLst>
      <p:ext uri="{BB962C8B-B14F-4D97-AF65-F5344CB8AC3E}">
        <p14:creationId xmlns:p14="http://schemas.microsoft.com/office/powerpoint/2010/main" val="4026028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Play - </a:t>
            </a:r>
            <a:r>
              <a:rPr lang="en-US" dirty="0">
                <a:solidFill>
                  <a:srgbClr val="FF0066"/>
                </a:solidFill>
              </a:rPr>
              <a:t>SELLERS</a:t>
            </a:r>
          </a:p>
        </p:txBody>
      </p:sp>
      <p:sp>
        <p:nvSpPr>
          <p:cNvPr id="5" name="Content Placeholder 4"/>
          <p:cNvSpPr>
            <a:spLocks noGrp="1"/>
          </p:cNvSpPr>
          <p:nvPr>
            <p:ph idx="1"/>
          </p:nvPr>
        </p:nvSpPr>
        <p:spPr>
          <a:xfrm>
            <a:off x="838200" y="1978924"/>
            <a:ext cx="10515600" cy="4498075"/>
          </a:xfrm>
        </p:spPr>
        <p:txBody>
          <a:bodyPr>
            <a:normAutofit fontScale="40000" lnSpcReduction="20000"/>
          </a:bodyPr>
          <a:lstStyle/>
          <a:p>
            <a:pPr>
              <a:defRPr/>
            </a:pPr>
            <a:r>
              <a:rPr lang="en-US" sz="11200" b="1" dirty="0"/>
              <a:t>Goal:  PROFIT </a:t>
            </a:r>
          </a:p>
          <a:p>
            <a:pPr>
              <a:defRPr/>
            </a:pPr>
            <a:r>
              <a:rPr lang="en-US" sz="9600" dirty="0"/>
              <a:t>At the beginning of each round, each seller will be given an inventory of 10 Thingamajigs and a role card with the cost per thingamajig.    </a:t>
            </a:r>
          </a:p>
          <a:p>
            <a:pPr>
              <a:defRPr/>
            </a:pPr>
            <a:r>
              <a:rPr lang="en-US" sz="9600" dirty="0"/>
              <a:t>To make profit, sell at a </a:t>
            </a:r>
            <a:r>
              <a:rPr lang="en-US" sz="9600" dirty="0">
                <a:solidFill>
                  <a:srgbClr val="FF0066"/>
                </a:solidFill>
              </a:rPr>
              <a:t>higher price </a:t>
            </a:r>
            <a:r>
              <a:rPr lang="en-US" sz="9600" dirty="0"/>
              <a:t>than the cost.  If you sell at a lower price, you suffer a loss.</a:t>
            </a:r>
          </a:p>
          <a:p>
            <a:pPr>
              <a:defRPr/>
            </a:pPr>
            <a:r>
              <a:rPr lang="en-US" sz="9600" b="1" dirty="0"/>
              <a:t>Record the transaction prices as you sell on your seller score sheet.</a:t>
            </a:r>
          </a:p>
          <a:p>
            <a:pPr>
              <a:defRPr/>
            </a:pPr>
            <a:r>
              <a:rPr lang="en-US" sz="9600" dirty="0"/>
              <a:t>In between rounds calculate your profits.</a:t>
            </a:r>
          </a:p>
        </p:txBody>
      </p:sp>
    </p:spTree>
    <p:extLst>
      <p:ext uri="{BB962C8B-B14F-4D97-AF65-F5344CB8AC3E}">
        <p14:creationId xmlns:p14="http://schemas.microsoft.com/office/powerpoint/2010/main" val="354858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2</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54225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Play - </a:t>
            </a:r>
            <a:r>
              <a:rPr lang="en-US" dirty="0">
                <a:solidFill>
                  <a:srgbClr val="FF0066"/>
                </a:solidFill>
              </a:rPr>
              <a:t>EVERYONE</a:t>
            </a:r>
          </a:p>
        </p:txBody>
      </p:sp>
      <p:sp>
        <p:nvSpPr>
          <p:cNvPr id="5" name="Content Placeholder 4"/>
          <p:cNvSpPr>
            <a:spLocks noGrp="1"/>
          </p:cNvSpPr>
          <p:nvPr>
            <p:ph idx="1"/>
          </p:nvPr>
        </p:nvSpPr>
        <p:spPr>
          <a:xfrm>
            <a:off x="838200" y="1978924"/>
            <a:ext cx="10515600" cy="4498075"/>
          </a:xfrm>
        </p:spPr>
        <p:txBody>
          <a:bodyPr>
            <a:normAutofit fontScale="32500" lnSpcReduction="20000"/>
          </a:bodyPr>
          <a:lstStyle/>
          <a:p>
            <a:pPr>
              <a:defRPr/>
            </a:pPr>
            <a:r>
              <a:rPr lang="en-US" sz="11200" dirty="0"/>
              <a:t>All stores are open to all buyers.  </a:t>
            </a:r>
          </a:p>
          <a:p>
            <a:pPr>
              <a:defRPr/>
            </a:pPr>
            <a:r>
              <a:rPr lang="en-US" sz="11200" dirty="0"/>
              <a:t>When a buyer and seller agree on a price, they record the transaction on their transaction records, and the </a:t>
            </a:r>
            <a:r>
              <a:rPr lang="en-US" sz="11200" b="1" dirty="0"/>
              <a:t>seller gives the Thingamajig to the buyer</a:t>
            </a:r>
            <a:r>
              <a:rPr lang="en-US" sz="11200" dirty="0"/>
              <a:t>.  </a:t>
            </a:r>
          </a:p>
          <a:p>
            <a:pPr>
              <a:defRPr/>
            </a:pPr>
            <a:r>
              <a:rPr lang="en-US" sz="11200" dirty="0"/>
              <a:t>The BUYER must then report the transaction by </a:t>
            </a:r>
            <a:r>
              <a:rPr lang="en-US" sz="11200" u="sng" dirty="0"/>
              <a:t>turning in the Thingamajig card </a:t>
            </a:r>
            <a:r>
              <a:rPr lang="en-US" sz="11200" dirty="0"/>
              <a:t>to the person keeping the Market Tally in the front of the room. The buyer may then </a:t>
            </a:r>
            <a:r>
              <a:rPr lang="en-US" sz="11200" u="sng" dirty="0"/>
              <a:t>exchange his buyer card </a:t>
            </a:r>
            <a:r>
              <a:rPr lang="en-US" sz="11200" dirty="0"/>
              <a:t>for another and try to make another purchase.</a:t>
            </a:r>
          </a:p>
        </p:txBody>
      </p:sp>
    </p:spTree>
    <p:extLst>
      <p:ext uri="{BB962C8B-B14F-4D97-AF65-F5344CB8AC3E}">
        <p14:creationId xmlns:p14="http://schemas.microsoft.com/office/powerpoint/2010/main" val="2263042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Play - </a:t>
            </a:r>
            <a:r>
              <a:rPr lang="en-US" dirty="0">
                <a:solidFill>
                  <a:srgbClr val="FF0066"/>
                </a:solidFill>
              </a:rPr>
              <a:t>EVERYONE</a:t>
            </a:r>
          </a:p>
        </p:txBody>
      </p:sp>
      <p:sp>
        <p:nvSpPr>
          <p:cNvPr id="5" name="Content Placeholder 4"/>
          <p:cNvSpPr>
            <a:spLocks noGrp="1"/>
          </p:cNvSpPr>
          <p:nvPr>
            <p:ph idx="1"/>
          </p:nvPr>
        </p:nvSpPr>
        <p:spPr>
          <a:xfrm>
            <a:off x="838200" y="1828800"/>
            <a:ext cx="11201400" cy="4498075"/>
          </a:xfrm>
        </p:spPr>
        <p:txBody>
          <a:bodyPr>
            <a:noAutofit/>
          </a:bodyPr>
          <a:lstStyle/>
          <a:p>
            <a:pPr>
              <a:defRPr/>
            </a:pPr>
            <a:r>
              <a:rPr lang="en-US" sz="3000" dirty="0"/>
              <a:t>When the teacher says “Start,” sellers and buyers are free to move around the room and to make transactions with one another.  Any seller may talk with any buyer.</a:t>
            </a:r>
          </a:p>
          <a:p>
            <a:pPr>
              <a:defRPr/>
            </a:pPr>
            <a:r>
              <a:rPr lang="en-US" sz="3000" dirty="0"/>
              <a:t>Both buyers and sellers are free to make as many transactions as they want in a round.  Buyers, remember to turn in your Thingamajig card to the tally keeper and get a new buyer card after each transaction.  </a:t>
            </a:r>
          </a:p>
          <a:p>
            <a:pPr>
              <a:defRPr/>
            </a:pPr>
            <a:r>
              <a:rPr lang="en-US" sz="3000" dirty="0"/>
              <a:t>During the game, keep track of your progress on the student score sheet.  Compute your gains and losses by taking the difference between the price on your buyer or seller card and the price of the transaction. </a:t>
            </a:r>
          </a:p>
        </p:txBody>
      </p:sp>
    </p:spTree>
    <p:extLst>
      <p:ext uri="{BB962C8B-B14F-4D97-AF65-F5344CB8AC3E}">
        <p14:creationId xmlns:p14="http://schemas.microsoft.com/office/powerpoint/2010/main" val="513847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Let’s Play!</a:t>
            </a:r>
          </a:p>
        </p:txBody>
      </p:sp>
      <p:sp>
        <p:nvSpPr>
          <p:cNvPr id="38915" name="Content Placeholder 2"/>
          <p:cNvSpPr>
            <a:spLocks noGrp="1"/>
          </p:cNvSpPr>
          <p:nvPr>
            <p:ph idx="1"/>
          </p:nvPr>
        </p:nvSpPr>
        <p:spPr/>
        <p:txBody>
          <a:bodyPr/>
          <a:lstStyle/>
          <a:p>
            <a:pPr>
              <a:defRPr/>
            </a:pPr>
            <a:r>
              <a:rPr lang="en-US" dirty="0"/>
              <a:t>ROUND 1</a:t>
            </a:r>
          </a:p>
          <a:p>
            <a:pPr marL="0" indent="0">
              <a:buNone/>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Let’s Play!</a:t>
            </a:r>
          </a:p>
        </p:txBody>
      </p:sp>
      <p:sp>
        <p:nvSpPr>
          <p:cNvPr id="38915" name="Content Placeholder 2"/>
          <p:cNvSpPr>
            <a:spLocks noGrp="1"/>
          </p:cNvSpPr>
          <p:nvPr>
            <p:ph idx="1"/>
          </p:nvPr>
        </p:nvSpPr>
        <p:spPr/>
        <p:txBody>
          <a:bodyPr/>
          <a:lstStyle/>
          <a:p>
            <a:pPr>
              <a:defRPr/>
            </a:pPr>
            <a:r>
              <a:rPr lang="en-US" dirty="0"/>
              <a:t>ROUND 1</a:t>
            </a:r>
          </a:p>
          <a:p>
            <a:pPr>
              <a:defRPr/>
            </a:pPr>
            <a:r>
              <a:rPr lang="en-US" dirty="0"/>
              <a:t>ROUND 2 </a:t>
            </a:r>
          </a:p>
          <a:p>
            <a:pPr>
              <a:defRPr/>
            </a:pPr>
            <a:r>
              <a:rPr lang="en-US" dirty="0"/>
              <a:t>ROUND 3</a:t>
            </a:r>
          </a:p>
          <a:p>
            <a:pPr>
              <a:defRPr/>
            </a:pPr>
            <a:r>
              <a:rPr lang="en-US" dirty="0"/>
              <a:t>ROUND 4 </a:t>
            </a:r>
          </a:p>
          <a:p>
            <a:pPr marL="0" indent="0">
              <a:buNone/>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304800"/>
            <a:ext cx="7467600" cy="990600"/>
          </a:xfrm>
        </p:spPr>
        <p:txBody>
          <a:bodyPr/>
          <a:lstStyle/>
          <a:p>
            <a:r>
              <a:rPr lang="en-US" altLang="en-US" sz="6600" dirty="0"/>
              <a:t>Transaction Tally</a:t>
            </a: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43000"/>
            <a:ext cx="792480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Job Jungle</a:t>
            </a:r>
          </a:p>
        </p:txBody>
      </p:sp>
      <p:sp>
        <p:nvSpPr>
          <p:cNvPr id="63493" name="Rectangle 6"/>
          <p:cNvSpPr>
            <a:spLocks noChangeArrowheads="1"/>
          </p:cNvSpPr>
          <p:nvPr/>
        </p:nvSpPr>
        <p:spPr bwMode="auto">
          <a:xfrm>
            <a:off x="6629400" y="6235485"/>
            <a:ext cx="518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altLang="en-US" dirty="0"/>
              <a:t> </a:t>
            </a:r>
            <a:r>
              <a:rPr lang="en-US" altLang="en-US" sz="1200" dirty="0"/>
              <a:t>Job Jungle, Copyright 1988 - Raymond P. H. </a:t>
            </a:r>
            <a:r>
              <a:rPr lang="en-US" altLang="en-US" sz="1200" dirty="0" err="1"/>
              <a:t>Fishe</a:t>
            </a:r>
            <a:r>
              <a:rPr lang="en-US" altLang="en-US" sz="1200" dirty="0"/>
              <a:t>, all rights reserved.</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6" name="Rectangle 212"/>
          <p:cNvSpPr>
            <a:spLocks noChangeArrowheads="1"/>
          </p:cNvSpPr>
          <p:nvPr/>
        </p:nvSpPr>
        <p:spPr bwMode="auto">
          <a:xfrm>
            <a:off x="5579533" y="6099246"/>
            <a:ext cx="53860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b="1" dirty="0">
                <a:latin typeface="+mn-lt"/>
                <a:cs typeface="Times New Roman" pitchFamily="18" charset="0"/>
              </a:rPr>
              <a:t>Would you hire 6 cooks? </a:t>
            </a:r>
            <a:endParaRPr lang="en-US" altLang="en-US" sz="2000" dirty="0">
              <a:latin typeface="+mn-lt"/>
            </a:endParaRPr>
          </a:p>
          <a:p>
            <a:r>
              <a:rPr lang="en-US" altLang="en-US" sz="2000" b="1" dirty="0">
                <a:latin typeface="+mn-lt"/>
                <a:cs typeface="Times New Roman" pitchFamily="18" charset="0"/>
              </a:rPr>
              <a:t>What's the most you'd be willing to pay cook #4?</a:t>
            </a:r>
            <a:endParaRPr lang="en-US" altLang="en-US" sz="2000" dirty="0">
              <a:latin typeface="+mn-lt"/>
            </a:endParaRPr>
          </a:p>
        </p:txBody>
      </p:sp>
      <p:graphicFrame>
        <p:nvGraphicFramePr>
          <p:cNvPr id="16842" name="Group 458"/>
          <p:cNvGraphicFramePr>
            <a:graphicFrameLocks noGrp="1"/>
          </p:cNvGraphicFramePr>
          <p:nvPr>
            <p:extLst>
              <p:ext uri="{D42A27DB-BD31-4B8C-83A1-F6EECF244321}">
                <p14:modId xmlns:p14="http://schemas.microsoft.com/office/powerpoint/2010/main" val="3201891124"/>
              </p:ext>
            </p:extLst>
          </p:nvPr>
        </p:nvGraphicFramePr>
        <p:xfrm>
          <a:off x="1981200" y="1143000"/>
          <a:ext cx="8305800" cy="4959351"/>
        </p:xfrm>
        <a:graphic>
          <a:graphicData uri="http://schemas.openxmlformats.org/drawingml/2006/table">
            <a:tbl>
              <a:tblPr/>
              <a:tblGrid>
                <a:gridCol w="1109663">
                  <a:extLst>
                    <a:ext uri="{9D8B030D-6E8A-4147-A177-3AD203B41FA5}">
                      <a16:colId xmlns:a16="http://schemas.microsoft.com/office/drawing/2014/main" val="20000"/>
                    </a:ext>
                  </a:extLst>
                </a:gridCol>
                <a:gridCol w="117633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4343400">
                  <a:extLst>
                    <a:ext uri="{9D8B030D-6E8A-4147-A177-3AD203B41FA5}">
                      <a16:colId xmlns:a16="http://schemas.microsoft.com/office/drawing/2014/main" val="20003"/>
                    </a:ext>
                  </a:extLst>
                </a:gridCol>
              </a:tblGrid>
              <a:tr h="13108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 cooks</a:t>
                      </a:r>
                      <a:endParaRPr kumimoji="0" lang="en-US" sz="20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#pizzas made</a:t>
                      </a:r>
                      <a:endParaRPr kumimoji="0" lang="en-US" sz="20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 additional pizzas from hiring this cook?</a:t>
                      </a:r>
                      <a:endParaRPr kumimoji="0" lang="en-US" sz="20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cs typeface="Times New Roman" pitchFamily="18" charset="0"/>
                        </a:rPr>
                        <a:t>What happened?</a:t>
                      </a:r>
                      <a:endParaRPr kumimoji="0" lang="en-US" sz="20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0"/>
                  </a:ext>
                </a:extLst>
              </a:tr>
              <a:tr h="52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0</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0</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0</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1</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23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2</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3</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4</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23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5</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07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Times New Roman" pitchFamily="18" charset="0"/>
                        </a:rPr>
                        <a:t>6</a:t>
                      </a: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4563" name="Text Box 436"/>
          <p:cNvSpPr txBox="1">
            <a:spLocks noChangeArrowheads="1"/>
          </p:cNvSpPr>
          <p:nvPr/>
        </p:nvSpPr>
        <p:spPr bwMode="auto">
          <a:xfrm>
            <a:off x="6019800" y="25146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No Cook – No Pizza !</a:t>
            </a:r>
          </a:p>
        </p:txBody>
      </p:sp>
      <p:sp>
        <p:nvSpPr>
          <p:cNvPr id="16822" name="Text Box 438"/>
          <p:cNvSpPr txBox="1">
            <a:spLocks noChangeArrowheads="1"/>
          </p:cNvSpPr>
          <p:nvPr/>
        </p:nvSpPr>
        <p:spPr bwMode="auto">
          <a:xfrm>
            <a:off x="3352800" y="3048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10</a:t>
            </a:r>
          </a:p>
        </p:txBody>
      </p:sp>
      <p:sp>
        <p:nvSpPr>
          <p:cNvPr id="16823" name="Text Box 439"/>
          <p:cNvSpPr txBox="1">
            <a:spLocks noChangeArrowheads="1"/>
          </p:cNvSpPr>
          <p:nvPr/>
        </p:nvSpPr>
        <p:spPr bwMode="auto">
          <a:xfrm>
            <a:off x="4800600" y="3048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10</a:t>
            </a:r>
          </a:p>
        </p:txBody>
      </p:sp>
      <p:sp>
        <p:nvSpPr>
          <p:cNvPr id="16824" name="Text Box 440"/>
          <p:cNvSpPr txBox="1">
            <a:spLocks noChangeArrowheads="1"/>
          </p:cNvSpPr>
          <p:nvPr/>
        </p:nvSpPr>
        <p:spPr bwMode="auto">
          <a:xfrm>
            <a:off x="3352800" y="3581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25</a:t>
            </a:r>
          </a:p>
        </p:txBody>
      </p:sp>
      <p:sp>
        <p:nvSpPr>
          <p:cNvPr id="16825" name="Text Box 441"/>
          <p:cNvSpPr txBox="1">
            <a:spLocks noChangeArrowheads="1"/>
          </p:cNvSpPr>
          <p:nvPr/>
        </p:nvSpPr>
        <p:spPr bwMode="auto">
          <a:xfrm>
            <a:off x="3352800" y="4038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45</a:t>
            </a:r>
          </a:p>
        </p:txBody>
      </p:sp>
      <p:sp>
        <p:nvSpPr>
          <p:cNvPr id="16826" name="Text Box 442"/>
          <p:cNvSpPr txBox="1">
            <a:spLocks noChangeArrowheads="1"/>
          </p:cNvSpPr>
          <p:nvPr/>
        </p:nvSpPr>
        <p:spPr bwMode="auto">
          <a:xfrm>
            <a:off x="3352800" y="4572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55</a:t>
            </a:r>
          </a:p>
        </p:txBody>
      </p:sp>
      <p:sp>
        <p:nvSpPr>
          <p:cNvPr id="16827" name="Text Box 443"/>
          <p:cNvSpPr txBox="1">
            <a:spLocks noChangeArrowheads="1"/>
          </p:cNvSpPr>
          <p:nvPr/>
        </p:nvSpPr>
        <p:spPr bwMode="auto">
          <a:xfrm>
            <a:off x="33528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55</a:t>
            </a:r>
          </a:p>
        </p:txBody>
      </p:sp>
      <p:sp>
        <p:nvSpPr>
          <p:cNvPr id="16828" name="Text Box 444"/>
          <p:cNvSpPr txBox="1">
            <a:spLocks noChangeArrowheads="1"/>
          </p:cNvSpPr>
          <p:nvPr/>
        </p:nvSpPr>
        <p:spPr bwMode="auto">
          <a:xfrm>
            <a:off x="3276600" y="5638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40</a:t>
            </a:r>
          </a:p>
        </p:txBody>
      </p:sp>
      <p:sp>
        <p:nvSpPr>
          <p:cNvPr id="16829" name="Text Box 445"/>
          <p:cNvSpPr txBox="1">
            <a:spLocks noChangeArrowheads="1"/>
          </p:cNvSpPr>
          <p:nvPr/>
        </p:nvSpPr>
        <p:spPr bwMode="auto">
          <a:xfrm>
            <a:off x="4800600" y="3581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15</a:t>
            </a:r>
          </a:p>
        </p:txBody>
      </p:sp>
      <p:sp>
        <p:nvSpPr>
          <p:cNvPr id="16830" name="Text Box 446"/>
          <p:cNvSpPr txBox="1">
            <a:spLocks noChangeArrowheads="1"/>
          </p:cNvSpPr>
          <p:nvPr/>
        </p:nvSpPr>
        <p:spPr bwMode="auto">
          <a:xfrm>
            <a:off x="4800600" y="4114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20</a:t>
            </a:r>
          </a:p>
        </p:txBody>
      </p:sp>
      <p:sp>
        <p:nvSpPr>
          <p:cNvPr id="16831" name="Text Box 447"/>
          <p:cNvSpPr txBox="1">
            <a:spLocks noChangeArrowheads="1"/>
          </p:cNvSpPr>
          <p:nvPr/>
        </p:nvSpPr>
        <p:spPr bwMode="auto">
          <a:xfrm>
            <a:off x="4724400" y="45720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10</a:t>
            </a:r>
          </a:p>
        </p:txBody>
      </p:sp>
      <p:sp>
        <p:nvSpPr>
          <p:cNvPr id="16832" name="Text Box 448"/>
          <p:cNvSpPr txBox="1">
            <a:spLocks noChangeArrowheads="1"/>
          </p:cNvSpPr>
          <p:nvPr/>
        </p:nvSpPr>
        <p:spPr bwMode="auto">
          <a:xfrm>
            <a:off x="4876800" y="5105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latin typeface="+mn-lt"/>
              </a:rPr>
              <a:t>0</a:t>
            </a:r>
          </a:p>
        </p:txBody>
      </p:sp>
      <p:sp>
        <p:nvSpPr>
          <p:cNvPr id="16833" name="Text Box 449"/>
          <p:cNvSpPr txBox="1">
            <a:spLocks noChangeArrowheads="1"/>
          </p:cNvSpPr>
          <p:nvPr/>
        </p:nvSpPr>
        <p:spPr bwMode="auto">
          <a:xfrm>
            <a:off x="4724400" y="5638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2400" b="1">
                <a:solidFill>
                  <a:srgbClr val="FF0000"/>
                </a:solidFill>
                <a:latin typeface="+mn-lt"/>
              </a:rPr>
              <a:t>-15</a:t>
            </a:r>
          </a:p>
        </p:txBody>
      </p:sp>
      <p:sp>
        <p:nvSpPr>
          <p:cNvPr id="16834" name="Text Box 450"/>
          <p:cNvSpPr txBox="1">
            <a:spLocks noChangeArrowheads="1"/>
          </p:cNvSpPr>
          <p:nvPr/>
        </p:nvSpPr>
        <p:spPr bwMode="auto">
          <a:xfrm>
            <a:off x="6400800" y="56388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Get her out of the way !</a:t>
            </a:r>
          </a:p>
        </p:txBody>
      </p:sp>
      <p:sp>
        <p:nvSpPr>
          <p:cNvPr id="16835" name="Text Box 451"/>
          <p:cNvSpPr txBox="1">
            <a:spLocks noChangeArrowheads="1"/>
          </p:cNvSpPr>
          <p:nvPr/>
        </p:nvSpPr>
        <p:spPr bwMode="auto">
          <a:xfrm>
            <a:off x="6324600" y="51054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Things aren’t so hectic</a:t>
            </a:r>
          </a:p>
        </p:txBody>
      </p:sp>
      <p:sp>
        <p:nvSpPr>
          <p:cNvPr id="16836" name="Text Box 452"/>
          <p:cNvSpPr txBox="1">
            <a:spLocks noChangeArrowheads="1"/>
          </p:cNvSpPr>
          <p:nvPr/>
        </p:nvSpPr>
        <p:spPr bwMode="auto">
          <a:xfrm>
            <a:off x="6019800" y="4572001"/>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Extra guy – helps who ever is behind</a:t>
            </a:r>
          </a:p>
        </p:txBody>
      </p:sp>
      <p:sp>
        <p:nvSpPr>
          <p:cNvPr id="16837" name="Text Box 453"/>
          <p:cNvSpPr txBox="1">
            <a:spLocks noChangeArrowheads="1"/>
          </p:cNvSpPr>
          <p:nvPr/>
        </p:nvSpPr>
        <p:spPr bwMode="auto">
          <a:xfrm>
            <a:off x="5791200" y="403860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 1 baker+1 prep+1 waiter – what a system!</a:t>
            </a:r>
          </a:p>
        </p:txBody>
      </p:sp>
      <p:sp>
        <p:nvSpPr>
          <p:cNvPr id="16838" name="Text Box 454"/>
          <p:cNvSpPr txBox="1">
            <a:spLocks noChangeArrowheads="1"/>
          </p:cNvSpPr>
          <p:nvPr/>
        </p:nvSpPr>
        <p:spPr bwMode="auto">
          <a:xfrm>
            <a:off x="6019800" y="3581401"/>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1 baker, 1 prep and waiter</a:t>
            </a:r>
          </a:p>
        </p:txBody>
      </p:sp>
      <p:sp>
        <p:nvSpPr>
          <p:cNvPr id="16839" name="Text Box 455"/>
          <p:cNvSpPr txBox="1">
            <a:spLocks noChangeArrowheads="1"/>
          </p:cNvSpPr>
          <p:nvPr/>
        </p:nvSpPr>
        <p:spPr bwMode="auto">
          <a:xfrm>
            <a:off x="6019800" y="3048001"/>
            <a:ext cx="434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b="1">
                <a:latin typeface="+mn-lt"/>
              </a:rPr>
              <a:t>Good cook – does everything himself</a:t>
            </a:r>
          </a:p>
        </p:txBody>
      </p:sp>
      <p:sp>
        <p:nvSpPr>
          <p:cNvPr id="3" name="Title 2"/>
          <p:cNvSpPr>
            <a:spLocks noGrp="1"/>
          </p:cNvSpPr>
          <p:nvPr>
            <p:ph type="title"/>
          </p:nvPr>
        </p:nvSpPr>
        <p:spPr/>
        <p:txBody>
          <a:bodyPr>
            <a:normAutofit fontScale="90000"/>
          </a:bodyPr>
          <a:lstStyle/>
          <a:p>
            <a:r>
              <a:rPr lang="en-US" altLang="en-US" b="0" dirty="0">
                <a:latin typeface="+mn-lt"/>
              </a:rPr>
              <a:t>1 Kitchen - How Many Cooks?</a:t>
            </a:r>
            <a:br>
              <a:rPr lang="en-US" altLang="en-US" b="0" dirty="0">
                <a:latin typeface="+mn-lt"/>
              </a:rPr>
            </a:br>
            <a:endParaRPr lang="en-US" b="0"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839">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8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8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838">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8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8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837">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8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8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836">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82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8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835">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82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83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834">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596">
                                            <p:txEl>
                                              <p:pRg st="0" end="0"/>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65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22" grpId="0"/>
      <p:bldP spid="16823" grpId="0"/>
      <p:bldP spid="16824" grpId="0"/>
      <p:bldP spid="16825" grpId="0"/>
      <p:bldP spid="16826" grpId="0"/>
      <p:bldP spid="16827" grpId="0"/>
      <p:bldP spid="16828" grpId="0"/>
      <p:bldP spid="16829" grpId="0"/>
      <p:bldP spid="16830" grpId="0"/>
      <p:bldP spid="16831" grpId="0"/>
      <p:bldP spid="16832" grpId="0"/>
      <p:bldP spid="1683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Jobs</a:t>
            </a:r>
          </a:p>
        </p:txBody>
      </p:sp>
      <p:sp>
        <p:nvSpPr>
          <p:cNvPr id="3" name="Text Placeholder 2"/>
          <p:cNvSpPr>
            <a:spLocks noGrp="1"/>
          </p:cNvSpPr>
          <p:nvPr>
            <p:ph type="body" idx="1"/>
          </p:nvPr>
        </p:nvSpPr>
        <p:spPr/>
        <p:txBody>
          <a:bodyPr/>
          <a:lstStyle/>
          <a:p>
            <a:pPr algn="ctr"/>
            <a:r>
              <a:rPr lang="en-US" dirty="0"/>
              <a:t>Skilled Jobs</a:t>
            </a:r>
          </a:p>
        </p:txBody>
      </p:sp>
      <p:sp>
        <p:nvSpPr>
          <p:cNvPr id="18437" name="Rectangle 5"/>
          <p:cNvSpPr>
            <a:spLocks noGrp="1" noChangeArrowheads="1"/>
          </p:cNvSpPr>
          <p:nvPr>
            <p:ph sz="half" idx="2"/>
          </p:nvPr>
        </p:nvSpPr>
        <p:spPr>
          <a:xfrm>
            <a:off x="839788" y="2505075"/>
            <a:ext cx="5157787" cy="3209925"/>
          </a:xfrm>
          <a:solidFill>
            <a:schemeClr val="tx1"/>
          </a:solidFill>
        </p:spPr>
        <p:txBody>
          <a:bodyPr>
            <a:normAutofit/>
          </a:bodyPr>
          <a:lstStyle/>
          <a:p>
            <a:pPr algn="ctr" eaLnBrk="1" hangingPunct="1">
              <a:buFontTx/>
              <a:buNone/>
            </a:pPr>
            <a:r>
              <a:rPr lang="en-US" altLang="en-US" sz="3600" b="1" dirty="0">
                <a:solidFill>
                  <a:srgbClr val="FF3399"/>
                </a:solidFill>
              </a:rPr>
              <a:t>Bookkeeping</a:t>
            </a:r>
          </a:p>
          <a:p>
            <a:pPr algn="ctr" eaLnBrk="1" hangingPunct="1">
              <a:buFontTx/>
              <a:buNone/>
            </a:pPr>
            <a:r>
              <a:rPr lang="en-US" altLang="en-US" sz="3600" b="1" dirty="0">
                <a:solidFill>
                  <a:srgbClr val="FF3399"/>
                </a:solidFill>
              </a:rPr>
              <a:t>Marketing</a:t>
            </a:r>
          </a:p>
          <a:p>
            <a:pPr algn="ctr" eaLnBrk="1" hangingPunct="1">
              <a:buFontTx/>
              <a:buNone/>
            </a:pPr>
            <a:r>
              <a:rPr lang="en-US" altLang="en-US" sz="3600" b="1" dirty="0">
                <a:solidFill>
                  <a:srgbClr val="FF3399"/>
                </a:solidFill>
              </a:rPr>
              <a:t>Design</a:t>
            </a:r>
          </a:p>
          <a:p>
            <a:pPr algn="ctr" eaLnBrk="1" hangingPunct="1">
              <a:buFontTx/>
              <a:buNone/>
            </a:pPr>
            <a:r>
              <a:rPr lang="en-US" altLang="en-US" sz="3600" b="1" dirty="0">
                <a:solidFill>
                  <a:srgbClr val="FF3399"/>
                </a:solidFill>
              </a:rPr>
              <a:t>Advertising</a:t>
            </a:r>
          </a:p>
          <a:p>
            <a:pPr algn="ctr" eaLnBrk="1" hangingPunct="1">
              <a:buFontTx/>
              <a:buNone/>
            </a:pPr>
            <a:r>
              <a:rPr lang="en-US" altLang="en-US" sz="3600" b="1" dirty="0">
                <a:solidFill>
                  <a:srgbClr val="FF3399"/>
                </a:solidFill>
              </a:rPr>
              <a:t>Shipping &amp; Ordering</a:t>
            </a:r>
          </a:p>
          <a:p>
            <a:pPr algn="ctr" eaLnBrk="1" hangingPunct="1">
              <a:buFontTx/>
              <a:buNone/>
            </a:pPr>
            <a:endParaRPr lang="en-US" altLang="en-US" dirty="0"/>
          </a:p>
        </p:txBody>
      </p:sp>
      <p:sp>
        <p:nvSpPr>
          <p:cNvPr id="4" name="Text Placeholder 3"/>
          <p:cNvSpPr>
            <a:spLocks noGrp="1"/>
          </p:cNvSpPr>
          <p:nvPr>
            <p:ph type="body" sz="quarter" idx="3"/>
          </p:nvPr>
        </p:nvSpPr>
        <p:spPr/>
        <p:txBody>
          <a:bodyPr>
            <a:normAutofit fontScale="92500"/>
          </a:bodyPr>
          <a:lstStyle/>
          <a:p>
            <a:pPr algn="ctr"/>
            <a:r>
              <a:rPr lang="en-US" dirty="0"/>
              <a:t>Unskilled or low-skill jobs</a:t>
            </a:r>
          </a:p>
        </p:txBody>
      </p:sp>
      <p:sp>
        <p:nvSpPr>
          <p:cNvPr id="18438" name="Rectangle 6"/>
          <p:cNvSpPr>
            <a:spLocks noGrp="1" noChangeArrowheads="1"/>
          </p:cNvSpPr>
          <p:nvPr>
            <p:ph sz="quarter" idx="4"/>
          </p:nvPr>
        </p:nvSpPr>
        <p:spPr>
          <a:solidFill>
            <a:schemeClr val="tx1"/>
          </a:solidFill>
        </p:spPr>
        <p:txBody>
          <a:bodyPr>
            <a:normAutofit fontScale="92500" lnSpcReduction="10000"/>
          </a:bodyPr>
          <a:lstStyle/>
          <a:p>
            <a:pPr algn="ctr" eaLnBrk="1" hangingPunct="1">
              <a:buFontTx/>
              <a:buNone/>
            </a:pPr>
            <a:r>
              <a:rPr lang="en-US" altLang="en-US" sz="3500" b="1" dirty="0">
                <a:solidFill>
                  <a:srgbClr val="FFFF00"/>
                </a:solidFill>
              </a:rPr>
              <a:t>Taking orders</a:t>
            </a:r>
          </a:p>
          <a:p>
            <a:pPr algn="ctr" eaLnBrk="1" hangingPunct="1">
              <a:buFontTx/>
              <a:buNone/>
            </a:pPr>
            <a:r>
              <a:rPr lang="en-US" altLang="en-US" sz="3500" b="1" dirty="0">
                <a:solidFill>
                  <a:srgbClr val="FFFF00"/>
                </a:solidFill>
              </a:rPr>
              <a:t>Cutting Patterns</a:t>
            </a:r>
          </a:p>
          <a:p>
            <a:pPr algn="ctr" eaLnBrk="1" hangingPunct="1">
              <a:buFontTx/>
              <a:buNone/>
            </a:pPr>
            <a:r>
              <a:rPr lang="en-US" altLang="en-US" sz="3500" b="1" dirty="0">
                <a:solidFill>
                  <a:srgbClr val="FFFF00"/>
                </a:solidFill>
              </a:rPr>
              <a:t>Sewing</a:t>
            </a:r>
          </a:p>
          <a:p>
            <a:pPr algn="ctr" eaLnBrk="1" hangingPunct="1">
              <a:buFontTx/>
              <a:buNone/>
            </a:pPr>
            <a:r>
              <a:rPr lang="en-US" altLang="en-US" sz="3500" b="1" dirty="0">
                <a:solidFill>
                  <a:srgbClr val="FFFF00"/>
                </a:solidFill>
              </a:rPr>
              <a:t>Printing </a:t>
            </a:r>
          </a:p>
          <a:p>
            <a:pPr algn="ctr" eaLnBrk="1" hangingPunct="1">
              <a:buFontTx/>
              <a:buNone/>
            </a:pPr>
            <a:r>
              <a:rPr lang="en-US" altLang="en-US" sz="3500" b="1" dirty="0">
                <a:solidFill>
                  <a:srgbClr val="FFFF00"/>
                </a:solidFill>
              </a:rPr>
              <a:t>Labeling</a:t>
            </a:r>
          </a:p>
          <a:p>
            <a:pPr algn="ctr" eaLnBrk="1" hangingPunct="1">
              <a:buFontTx/>
              <a:buNone/>
            </a:pPr>
            <a:r>
              <a:rPr lang="en-US" altLang="en-US" sz="3500" b="1" dirty="0">
                <a:solidFill>
                  <a:srgbClr val="FFFF00"/>
                </a:solidFill>
              </a:rPr>
              <a:t>Packing</a:t>
            </a:r>
          </a:p>
          <a:p>
            <a:pPr algn="ctr" eaLnBrk="1" hangingPunct="1">
              <a:buFontTx/>
              <a:buNone/>
            </a:pPr>
            <a:r>
              <a:rPr lang="en-US" altLang="en-US" sz="3500" b="1" dirty="0">
                <a:solidFill>
                  <a:srgbClr val="FFFF00"/>
                </a:solidFill>
              </a:rPr>
              <a:t>Delivery</a:t>
            </a:r>
          </a:p>
          <a:p>
            <a:pPr algn="ctr" eaLnBrk="1" hangingPunct="1">
              <a:buFontTx/>
              <a:buNone/>
            </a:pPr>
            <a:endParaRPr lang="en-US" altLang="en-US" dirty="0">
              <a:solidFill>
                <a:srgbClr val="FFFF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8">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18438">
                                            <p:txEl>
                                              <p:pRg st="1" end="1"/>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8438">
                                            <p:txEl>
                                              <p:pRg st="2" end="2"/>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8438">
                                            <p:txEl>
                                              <p:pRg st="3" end="3"/>
                                            </p:txEl>
                                          </p:spTgt>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8438">
                                            <p:txEl>
                                              <p:pRg st="4" end="4"/>
                                            </p:txEl>
                                          </p:spTgt>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8438">
                                            <p:txEl>
                                              <p:pRg st="5" end="5"/>
                                            </p:txEl>
                                          </p:spTgt>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843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437">
                                            <p:txEl>
                                              <p:pRg st="0" end="0"/>
                                            </p:txEl>
                                          </p:spTgt>
                                        </p:tgtEl>
                                        <p:attrNameLst>
                                          <p:attrName>style.visibility</p:attrName>
                                        </p:attrNameLst>
                                      </p:cBhvr>
                                      <p:to>
                                        <p:strVal val="visible"/>
                                      </p:to>
                                    </p:set>
                                  </p:childTnLst>
                                </p:cTn>
                              </p:par>
                            </p:childTnLst>
                          </p:cTn>
                        </p:par>
                        <p:par>
                          <p:cTn id="27" fill="hold" nodeType="afterGroup">
                            <p:stCondLst>
                              <p:cond delay="3000"/>
                            </p:stCondLst>
                            <p:childTnLst>
                              <p:par>
                                <p:cTn id="28" presetID="1" presetClass="entr" presetSubtype="0" fill="hold" grpId="0" nodeType="afterEffect">
                                  <p:stCondLst>
                                    <p:cond delay="0"/>
                                  </p:stCondLst>
                                  <p:childTnLst>
                                    <p:set>
                                      <p:cBhvr>
                                        <p:cTn id="29" dur="1" fill="hold">
                                          <p:stCondLst>
                                            <p:cond delay="0"/>
                                          </p:stCondLst>
                                        </p:cTn>
                                        <p:tgtEl>
                                          <p:spTgt spid="18437">
                                            <p:txEl>
                                              <p:pRg st="1" end="1"/>
                                            </p:txEl>
                                          </p:spTgt>
                                        </p:tgtEl>
                                        <p:attrNameLst>
                                          <p:attrName>style.visibility</p:attrName>
                                        </p:attrNameLst>
                                      </p:cBhvr>
                                      <p:to>
                                        <p:strVal val="visible"/>
                                      </p:to>
                                    </p:set>
                                  </p:childTnLst>
                                </p:cTn>
                              </p:par>
                            </p:childTnLst>
                          </p:cTn>
                        </p:par>
                        <p:par>
                          <p:cTn id="30" fill="hold" nodeType="afterGroup">
                            <p:stCondLst>
                              <p:cond delay="3000"/>
                            </p:stCondLst>
                            <p:childTnLst>
                              <p:par>
                                <p:cTn id="31" presetID="1" presetClass="entr" presetSubtype="0" fill="hold" grpId="0" nodeType="afterEffect">
                                  <p:stCondLst>
                                    <p:cond delay="500"/>
                                  </p:stCondLst>
                                  <p:childTnLst>
                                    <p:set>
                                      <p:cBhvr>
                                        <p:cTn id="32" dur="1" fill="hold">
                                          <p:stCondLst>
                                            <p:cond delay="0"/>
                                          </p:stCondLst>
                                        </p:cTn>
                                        <p:tgtEl>
                                          <p:spTgt spid="18437">
                                            <p:txEl>
                                              <p:pRg st="2" end="2"/>
                                            </p:txEl>
                                          </p:spTgt>
                                        </p:tgtEl>
                                        <p:attrNameLst>
                                          <p:attrName>style.visibility</p:attrName>
                                        </p:attrNameLst>
                                      </p:cBhvr>
                                      <p:to>
                                        <p:strVal val="visible"/>
                                      </p:to>
                                    </p:set>
                                  </p:childTnLst>
                                </p:cTn>
                              </p:par>
                            </p:childTnLst>
                          </p:cTn>
                        </p:par>
                        <p:par>
                          <p:cTn id="33" fill="hold" nodeType="afterGroup">
                            <p:stCondLst>
                              <p:cond delay="3500"/>
                            </p:stCondLst>
                            <p:childTnLst>
                              <p:par>
                                <p:cTn id="34" presetID="1" presetClass="entr" presetSubtype="0" fill="hold" grpId="0" nodeType="afterEffect">
                                  <p:stCondLst>
                                    <p:cond delay="500"/>
                                  </p:stCondLst>
                                  <p:childTnLst>
                                    <p:set>
                                      <p:cBhvr>
                                        <p:cTn id="35" dur="1" fill="hold">
                                          <p:stCondLst>
                                            <p:cond delay="0"/>
                                          </p:stCondLst>
                                        </p:cTn>
                                        <p:tgtEl>
                                          <p:spTgt spid="18437">
                                            <p:txEl>
                                              <p:pRg st="3" end="3"/>
                                            </p:txEl>
                                          </p:spTgt>
                                        </p:tgtEl>
                                        <p:attrNameLst>
                                          <p:attrName>style.visibility</p:attrName>
                                        </p:attrNameLst>
                                      </p:cBhvr>
                                      <p:to>
                                        <p:strVal val="visible"/>
                                      </p:to>
                                    </p:set>
                                  </p:childTnLst>
                                </p:cTn>
                              </p:par>
                            </p:childTnLst>
                          </p:cTn>
                        </p:par>
                        <p:par>
                          <p:cTn id="36" fill="hold" nodeType="afterGroup">
                            <p:stCondLst>
                              <p:cond delay="4000"/>
                            </p:stCondLst>
                            <p:childTnLst>
                              <p:par>
                                <p:cTn id="37" presetID="1" presetClass="entr" presetSubtype="0" fill="hold" grpId="0" nodeType="afterEffect">
                                  <p:stCondLst>
                                    <p:cond delay="500"/>
                                  </p:stCondLst>
                                  <p:childTnLst>
                                    <p:set>
                                      <p:cBhvr>
                                        <p:cTn id="38"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199439"/>
            <a:ext cx="11277600" cy="1325563"/>
          </a:xfrm>
        </p:spPr>
        <p:txBody>
          <a:bodyPr>
            <a:noAutofit/>
          </a:bodyPr>
          <a:lstStyle/>
          <a:p>
            <a:pPr eaLnBrk="1" hangingPunct="1"/>
            <a:r>
              <a:rPr lang="en-US" altLang="en-US" sz="4000" b="1" dirty="0"/>
              <a:t>JOB JUNGLE: </a:t>
            </a:r>
            <a:r>
              <a:rPr lang="en-US" altLang="en-US" sz="3200" b="1" dirty="0"/>
              <a:t>Output, Marginal Product, and Marginal Revenue</a:t>
            </a:r>
            <a:br>
              <a:rPr lang="en-US" altLang="en-US" sz="3200" b="1" i="1" dirty="0"/>
            </a:br>
            <a:r>
              <a:rPr lang="en-US" altLang="en-US" sz="3200" b="1" i="1" dirty="0"/>
              <a:t>Price of Kites (P) = $_________</a:t>
            </a:r>
          </a:p>
        </p:txBody>
      </p:sp>
      <p:graphicFrame>
        <p:nvGraphicFramePr>
          <p:cNvPr id="21718" name="Group 214"/>
          <p:cNvGraphicFramePr>
            <a:graphicFrameLocks noGrp="1"/>
          </p:cNvGraphicFramePr>
          <p:nvPr>
            <p:ph type="tbl" idx="4294967295"/>
            <p:extLst>
              <p:ext uri="{D42A27DB-BD31-4B8C-83A1-F6EECF244321}">
                <p14:modId xmlns:p14="http://schemas.microsoft.com/office/powerpoint/2010/main" val="193991824"/>
              </p:ext>
            </p:extLst>
          </p:nvPr>
        </p:nvGraphicFramePr>
        <p:xfrm>
          <a:off x="1066799" y="1348800"/>
          <a:ext cx="10287000" cy="5062928"/>
        </p:xfrm>
        <a:graphic>
          <a:graphicData uri="http://schemas.openxmlformats.org/drawingml/2006/table">
            <a:tbl>
              <a:tblPr/>
              <a:tblGrid>
                <a:gridCol w="1000125">
                  <a:extLst>
                    <a:ext uri="{9D8B030D-6E8A-4147-A177-3AD203B41FA5}">
                      <a16:colId xmlns:a16="http://schemas.microsoft.com/office/drawing/2014/main" val="20000"/>
                    </a:ext>
                  </a:extLst>
                </a:gridCol>
                <a:gridCol w="1160861">
                  <a:extLst>
                    <a:ext uri="{9D8B030D-6E8A-4147-A177-3AD203B41FA5}">
                      <a16:colId xmlns:a16="http://schemas.microsoft.com/office/drawing/2014/main" val="20001"/>
                    </a:ext>
                  </a:extLst>
                </a:gridCol>
                <a:gridCol w="1607343">
                  <a:extLst>
                    <a:ext uri="{9D8B030D-6E8A-4147-A177-3AD203B41FA5}">
                      <a16:colId xmlns:a16="http://schemas.microsoft.com/office/drawing/2014/main" val="20002"/>
                    </a:ext>
                  </a:extLst>
                </a:gridCol>
                <a:gridCol w="982264">
                  <a:extLst>
                    <a:ext uri="{9D8B030D-6E8A-4147-A177-3AD203B41FA5}">
                      <a16:colId xmlns:a16="http://schemas.microsoft.com/office/drawing/2014/main" val="20003"/>
                    </a:ext>
                  </a:extLst>
                </a:gridCol>
                <a:gridCol w="357186">
                  <a:extLst>
                    <a:ext uri="{9D8B030D-6E8A-4147-A177-3AD203B41FA5}">
                      <a16:colId xmlns:a16="http://schemas.microsoft.com/office/drawing/2014/main" val="20004"/>
                    </a:ext>
                  </a:extLst>
                </a:gridCol>
                <a:gridCol w="1071563">
                  <a:extLst>
                    <a:ext uri="{9D8B030D-6E8A-4147-A177-3AD203B41FA5}">
                      <a16:colId xmlns:a16="http://schemas.microsoft.com/office/drawing/2014/main" val="20005"/>
                    </a:ext>
                  </a:extLst>
                </a:gridCol>
                <a:gridCol w="1250156">
                  <a:extLst>
                    <a:ext uri="{9D8B030D-6E8A-4147-A177-3AD203B41FA5}">
                      <a16:colId xmlns:a16="http://schemas.microsoft.com/office/drawing/2014/main" val="20006"/>
                    </a:ext>
                  </a:extLst>
                </a:gridCol>
                <a:gridCol w="1696642">
                  <a:extLst>
                    <a:ext uri="{9D8B030D-6E8A-4147-A177-3AD203B41FA5}">
                      <a16:colId xmlns:a16="http://schemas.microsoft.com/office/drawing/2014/main" val="20007"/>
                    </a:ext>
                  </a:extLst>
                </a:gridCol>
                <a:gridCol w="1160860">
                  <a:extLst>
                    <a:ext uri="{9D8B030D-6E8A-4147-A177-3AD203B41FA5}">
                      <a16:colId xmlns:a16="http://schemas.microsoft.com/office/drawing/2014/main" val="20008"/>
                    </a:ext>
                  </a:extLst>
                </a:gridCol>
              </a:tblGrid>
              <a:tr h="732758">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E2AC00"/>
                          </a:solidFill>
                          <a:effectLst/>
                          <a:latin typeface="+mn-lt"/>
                          <a:cs typeface="Times New Roman" pitchFamily="18" charset="0"/>
                        </a:rPr>
                        <a:t>YELLOW CARD WORKERS </a:t>
                      </a:r>
                      <a:r>
                        <a:rPr kumimoji="0" lang="en-US" sz="1600" b="1" i="0" u="none" strike="noStrike" cap="none" normalizeH="0" baseline="0" dirty="0">
                          <a:ln>
                            <a:noFill/>
                          </a:ln>
                          <a:solidFill>
                            <a:schemeClr val="tx1"/>
                          </a:solidFill>
                          <a:effectLst/>
                          <a:latin typeface="+mn-lt"/>
                          <a:cs typeface="Times New Roman" pitchFamily="18" charset="0"/>
                        </a:rPr>
                        <a:t>(unskilled)</a:t>
                      </a:r>
                      <a:endParaRPr kumimoji="0" lang="en-US" sz="2400" b="1" i="0" u="none" strike="noStrike" cap="none" normalizeH="0" baseline="0" dirty="0">
                        <a:ln>
                          <a:noFill/>
                        </a:ln>
                        <a:solidFill>
                          <a:schemeClr val="accent2">
                            <a:lumMod val="60000"/>
                            <a:lumOff val="40000"/>
                          </a:schemeClr>
                        </a:solidFill>
                        <a:effectLst/>
                        <a:latin typeface="+mn-lt"/>
                        <a:cs typeface="Times New Roman" pitchFamily="18" charset="0"/>
                      </a:endParaRPr>
                    </a:p>
                  </a:txBody>
                  <a:tcPr marT="45713" marB="45713" horzOverflow="overflow">
                    <a:lnL cap="flat">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mn-lt"/>
                      </a:endParaRPr>
                    </a:p>
                  </a:txBody>
                  <a:tcPr marT="45713" marB="45713" horzOverflow="overflow">
                    <a:lnL>
                      <a:noFill/>
                    </a:lnL>
                    <a:lnR>
                      <a:noFill/>
                    </a:lnR>
                    <a:lnT cap="flat">
                      <a:noFill/>
                    </a:lnT>
                    <a:lnB>
                      <a:noFill/>
                    </a:lnB>
                    <a:lnTlToBr>
                      <a:noFill/>
                    </a:lnTlToBr>
                    <a:lnBlToTr>
                      <a:noFill/>
                    </a:lnBlToTr>
                    <a:solidFill>
                      <a:srgbClr val="C0C0C0"/>
                    </a:solid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cap="none" normalizeH="0" baseline="0" dirty="0">
                          <a:ln>
                            <a:noFill/>
                          </a:ln>
                          <a:solidFill>
                            <a:srgbClr val="FF0066"/>
                          </a:solidFill>
                          <a:effectLst/>
                          <a:latin typeface="+mn-lt"/>
                          <a:cs typeface="Times New Roman" pitchFamily="18" charset="0"/>
                        </a:rPr>
                        <a:t>Pink Card Workers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a:ln>
                            <a:noFill/>
                          </a:ln>
                          <a:solidFill>
                            <a:schemeClr val="tx1"/>
                          </a:solidFill>
                          <a:effectLst/>
                          <a:latin typeface="+mn-lt"/>
                          <a:cs typeface="Times New Roman" pitchFamily="18" charset="0"/>
                        </a:rPr>
                        <a:t>(skilled)</a:t>
                      </a:r>
                      <a:endParaRPr kumimoji="0" lang="en-US" sz="3200" b="1" i="0" u="none" strike="noStrike" cap="none" normalizeH="0" baseline="0" dirty="0">
                        <a:ln>
                          <a:noFill/>
                        </a:ln>
                        <a:solidFill>
                          <a:schemeClr val="tx1"/>
                        </a:solidFill>
                        <a:effectLst/>
                        <a:latin typeface="+mn-lt"/>
                      </a:endParaRPr>
                    </a:p>
                  </a:txBody>
                  <a:tcPr marT="45713" marB="45713"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09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n-lt"/>
                          <a:cs typeface="Times New Roman" pitchFamily="18"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cs typeface="Times New Roman" pitchFamily="18" charset="0"/>
                        </a:rPr>
                        <a:t>Hired</a:t>
                      </a:r>
                      <a:endParaRPr kumimoji="0" lang="en-US" sz="1800" b="0" i="0" u="none" strike="noStrike" cap="none" normalizeH="0" baseline="0">
                        <a:ln>
                          <a:noFill/>
                        </a:ln>
                        <a:solidFill>
                          <a:schemeClr val="tx1"/>
                        </a:solidFill>
                        <a:effectLst/>
                        <a:latin typeface="+mn-lt"/>
                      </a:endParaRPr>
                    </a:p>
                  </a:txBody>
                  <a:tcPr marT="45713" marB="45713" horzOverflow="overflow">
                    <a:lnL cap="flat">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Kites</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Made</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Added</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Product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 </a:t>
                      </a:r>
                      <a:r>
                        <a:rPr kumimoji="0" lang="en-US" sz="1800" b="1" i="0" u="none" strike="noStrike" cap="none" normalizeH="0" baseline="0" dirty="0" err="1">
                          <a:ln>
                            <a:noFill/>
                          </a:ln>
                          <a:solidFill>
                            <a:schemeClr val="tx1"/>
                          </a:solidFill>
                          <a:effectLst/>
                          <a:latin typeface="+mn-lt"/>
                          <a:cs typeface="Times New Roman" pitchFamily="18" charset="0"/>
                        </a:rPr>
                        <a:t>xMP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Hired</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Kites</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Made</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Added</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Product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 x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cap="flat">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1</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st</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5</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T="45713" marB="4571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st</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8</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8</a:t>
                      </a:r>
                    </a:p>
                  </a:txBody>
                  <a:tcPr marT="45713" marB="4571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$80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6161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nd</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8</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nd</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14</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5657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3</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rd</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3</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rd</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19</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4</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11</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4</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22</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5657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5</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12</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5</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24</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6</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12</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a:t>
                      </a:r>
                    </a:p>
                  </a:txBody>
                  <a:tcPr marT="45713" marB="4571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6</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25</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bl>
          </a:graphicData>
        </a:graphic>
      </p:graphicFrame>
      <p:sp>
        <p:nvSpPr>
          <p:cNvPr id="66650" name="Text Box 215"/>
          <p:cNvSpPr txBox="1">
            <a:spLocks noChangeArrowheads="1"/>
          </p:cNvSpPr>
          <p:nvPr/>
        </p:nvSpPr>
        <p:spPr bwMode="auto">
          <a:xfrm>
            <a:off x="6003925" y="1484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mn-lt"/>
            </a:endParaRPr>
          </a:p>
        </p:txBody>
      </p:sp>
      <p:sp>
        <p:nvSpPr>
          <p:cNvPr id="21744" name="Text Box 240"/>
          <p:cNvSpPr txBox="1">
            <a:spLocks noChangeArrowheads="1"/>
          </p:cNvSpPr>
          <p:nvPr/>
        </p:nvSpPr>
        <p:spPr bwMode="auto">
          <a:xfrm>
            <a:off x="3977468" y="786674"/>
            <a:ext cx="12041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2400" b="1" dirty="0">
                <a:solidFill>
                  <a:srgbClr val="0000FF"/>
                </a:solidFill>
                <a:latin typeface="+mn-lt"/>
              </a:rPr>
              <a:t>$</a:t>
            </a:r>
            <a:r>
              <a:rPr lang="en-US" altLang="en-US" sz="3600" b="1" dirty="0">
                <a:solidFill>
                  <a:srgbClr val="0000FF"/>
                </a:solidFill>
                <a:latin typeface="+mn-lt"/>
              </a:rPr>
              <a:t>10</a:t>
            </a:r>
            <a:endParaRPr lang="en-US" altLang="en-US" sz="2400" b="1" dirty="0">
              <a:solidFill>
                <a:srgbClr val="0000FF"/>
              </a:solidFill>
              <a:latin typeface="+mn-lt"/>
            </a:endParaRPr>
          </a:p>
        </p:txBody>
      </p:sp>
      <p:sp>
        <p:nvSpPr>
          <p:cNvPr id="3" name="Rectangle 2"/>
          <p:cNvSpPr/>
          <p:nvPr/>
        </p:nvSpPr>
        <p:spPr>
          <a:xfrm>
            <a:off x="3665134" y="304800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520268" y="365166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665134" y="4197361"/>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56667" y="484734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520268" y="540947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520268" y="586667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876800" y="3014517"/>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876800" y="365166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859867" y="4197361"/>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858001" y="477048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858001" y="533261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858001" y="5877667"/>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144001" y="304800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915400" y="3516197"/>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965267" y="4172829"/>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965267" y="4735362"/>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915400" y="540947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9106403" y="589572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0248900" y="3030975"/>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210800" y="3593101"/>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248900" y="4180336"/>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248900" y="477381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257618" y="5334066"/>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0248900" y="5894318"/>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52"/>
                                        </p:tgtEl>
                                        <p:attrNameLst>
                                          <p:attrName>style.visibility</p:attrName>
                                        </p:attrNameLst>
                                      </p:cBhvr>
                                      <p:to>
                                        <p:strVal val="hidden"/>
                                      </p:to>
                                    </p:set>
                                  </p:childTnLst>
                                </p:cTn>
                              </p:par>
                              <p:par>
                                <p:cTn id="73" presetID="1" presetClass="exit"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hidden"/>
                                      </p:to>
                                    </p:set>
                                  </p:childTnLst>
                                </p:cTn>
                              </p:par>
                              <p:par>
                                <p:cTn id="75" presetID="1" presetClass="exit" presetSubtype="0" fill="hold" grpId="0" nodeType="withEffect">
                                  <p:stCondLst>
                                    <p:cond delay="0"/>
                                  </p:stCondLst>
                                  <p:childTnLst>
                                    <p:set>
                                      <p:cBhvr>
                                        <p:cTn id="76" dur="1" fill="hold">
                                          <p:stCondLst>
                                            <p:cond delay="0"/>
                                          </p:stCondLst>
                                        </p:cTn>
                                        <p:tgtEl>
                                          <p:spTgt spid="54"/>
                                        </p:tgtEl>
                                        <p:attrNameLst>
                                          <p:attrName>style.visibility</p:attrName>
                                        </p:attrNameLst>
                                      </p:cBhvr>
                                      <p:to>
                                        <p:strVal val="hidden"/>
                                      </p:to>
                                    </p:set>
                                  </p:childTnLst>
                                </p:cTn>
                              </p:par>
                              <p:par>
                                <p:cTn id="77" presetID="1" presetClass="exit"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44" grpId="0"/>
      <p:bldP spid="3"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 Worker .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lnSpc>
                <a:spcPct val="80000"/>
              </a:lnSpc>
              <a:defRPr/>
            </a:pPr>
            <a:r>
              <a:rPr lang="en-US" sz="3200" dirty="0"/>
              <a:t>Your goal is to make an income – the more the better!  (You'll use this income to purchase the goods and services you want and need.  The more income you have, the higher your standard of living.)  The worker with the most income at the end of the game wins a prize.</a:t>
            </a:r>
          </a:p>
          <a:p>
            <a:pPr>
              <a:lnSpc>
                <a:spcPct val="80000"/>
              </a:lnSpc>
              <a:defRPr/>
            </a:pPr>
            <a:r>
              <a:rPr lang="en-US" sz="3200" dirty="0"/>
              <a:t>A worker earns income by finding an employer who will hire her at a mutually acceptable wage.</a:t>
            </a:r>
          </a:p>
          <a:p>
            <a:pPr>
              <a:lnSpc>
                <a:spcPct val="80000"/>
              </a:lnSpc>
              <a:defRPr/>
            </a:pPr>
            <a:r>
              <a:rPr lang="en-US" sz="3200" dirty="0"/>
              <a:t>All workers start with some money – as indicated on the top of the card.  Workers start with different amounts of money because that's the way things are.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z="6000"/>
              <a:t>Why do people trade?</a:t>
            </a:r>
          </a:p>
        </p:txBody>
      </p:sp>
      <p:sp>
        <p:nvSpPr>
          <p:cNvPr id="11267" name="Rectangle 3"/>
          <p:cNvSpPr>
            <a:spLocks noGrp="1" noChangeArrowheads="1"/>
          </p:cNvSpPr>
          <p:nvPr>
            <p:ph idx="1"/>
          </p:nvPr>
        </p:nvSpPr>
        <p:spPr/>
        <p:txBody>
          <a:bodyPr/>
          <a:lstStyle/>
          <a:p>
            <a:pPr>
              <a:buFontTx/>
              <a:buNone/>
            </a:pPr>
            <a:endParaRPr lang="en-US"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 Worker .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lnSpc>
                <a:spcPct val="80000"/>
              </a:lnSpc>
              <a:defRPr/>
            </a:pPr>
            <a:r>
              <a:rPr lang="en-US" sz="3600" dirty="0"/>
              <a:t>All workers begin with </a:t>
            </a:r>
            <a:r>
              <a:rPr lang="en-US" sz="3600" dirty="0">
                <a:solidFill>
                  <a:srgbClr val="FFC000"/>
                </a:solidFill>
              </a:rPr>
              <a:t>YELLOW</a:t>
            </a:r>
            <a:r>
              <a:rPr lang="en-US" sz="3600" dirty="0"/>
              <a:t> cards and are unskilled.  You may not negotiate for a </a:t>
            </a:r>
            <a:r>
              <a:rPr lang="en-US" sz="3600" dirty="0">
                <a:solidFill>
                  <a:srgbClr val="FF0066"/>
                </a:solidFill>
              </a:rPr>
              <a:t>PINK</a:t>
            </a:r>
            <a:r>
              <a:rPr lang="en-US" sz="3600" dirty="0">
                <a:solidFill>
                  <a:schemeClr val="accent2">
                    <a:lumMod val="75000"/>
                  </a:schemeClr>
                </a:solidFill>
              </a:rPr>
              <a:t> </a:t>
            </a:r>
            <a:r>
              <a:rPr lang="en-US" sz="3600" dirty="0"/>
              <a:t>card job when you have a yellow card.</a:t>
            </a:r>
          </a:p>
          <a:p>
            <a:pPr>
              <a:lnSpc>
                <a:spcPct val="80000"/>
              </a:lnSpc>
              <a:defRPr/>
            </a:pPr>
            <a:r>
              <a:rPr lang="en-US" sz="3600" dirty="0"/>
              <a:t>A job lasts for only one round.  At the beginning of each round, you are unemployed.</a:t>
            </a:r>
          </a:p>
          <a:p>
            <a:pPr>
              <a:lnSpc>
                <a:spcPct val="80000"/>
              </a:lnSpc>
              <a:defRPr/>
            </a:pPr>
            <a:r>
              <a:rPr lang="en-US" sz="3600" dirty="0"/>
              <a:t>The wage is for the round and you may only be hired once each round.</a:t>
            </a:r>
          </a:p>
        </p:txBody>
      </p:sp>
    </p:spTree>
    <p:extLst>
      <p:ext uri="{BB962C8B-B14F-4D97-AF65-F5344CB8AC3E}">
        <p14:creationId xmlns:p14="http://schemas.microsoft.com/office/powerpoint/2010/main" val="1442024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 Worker .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defRPr/>
            </a:pPr>
            <a:r>
              <a:rPr lang="en-US" sz="3600" dirty="0"/>
              <a:t>If you agree to be hired by an employer, have the employer enter the wage on your card and initial it.  Once you make a deal, you may not back out or look for a better offer.</a:t>
            </a:r>
          </a:p>
          <a:p>
            <a:pPr>
              <a:defRPr/>
            </a:pPr>
            <a:r>
              <a:rPr lang="en-US" sz="3600" dirty="0"/>
              <a:t>After you get a job, return to your seat and total your income.</a:t>
            </a:r>
          </a:p>
        </p:txBody>
      </p:sp>
    </p:spTree>
    <p:extLst>
      <p:ext uri="{BB962C8B-B14F-4D97-AF65-F5344CB8AC3E}">
        <p14:creationId xmlns:p14="http://schemas.microsoft.com/office/powerpoint/2010/main" val="315681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 Worker .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defRPr/>
            </a:pPr>
            <a:r>
              <a:rPr lang="en-US" sz="3600" dirty="0"/>
              <a:t>At the </a:t>
            </a:r>
            <a:r>
              <a:rPr lang="en-US" sz="3600" u="sng" dirty="0"/>
              <a:t>end</a:t>
            </a:r>
            <a:r>
              <a:rPr lang="en-US" sz="3600" dirty="0"/>
              <a:t> of a round, you may buy an education from the teacher for $25.</a:t>
            </a:r>
          </a:p>
          <a:p>
            <a:pPr>
              <a:defRPr/>
            </a:pPr>
            <a:r>
              <a:rPr lang="en-US" sz="3600" dirty="0"/>
              <a:t>To buy an education, you must have $25 on your yellow card.  No loans allowed.</a:t>
            </a:r>
          </a:p>
          <a:p>
            <a:pPr>
              <a:defRPr/>
            </a:pPr>
            <a:r>
              <a:rPr lang="en-US" sz="3600" dirty="0"/>
              <a:t>The teacher will take your </a:t>
            </a:r>
            <a:r>
              <a:rPr lang="en-US" sz="3600" dirty="0">
                <a:solidFill>
                  <a:srgbClr val="FFC000"/>
                </a:solidFill>
              </a:rPr>
              <a:t>YELLOW</a:t>
            </a:r>
            <a:r>
              <a:rPr lang="en-US" sz="3600" dirty="0"/>
              <a:t> card, subtract $25, and enter any remaining $ on a </a:t>
            </a:r>
            <a:r>
              <a:rPr lang="en-US" sz="3600" dirty="0">
                <a:solidFill>
                  <a:srgbClr val="FF0000"/>
                </a:solidFill>
              </a:rPr>
              <a:t>PINK</a:t>
            </a:r>
            <a:r>
              <a:rPr lang="en-US" sz="3600" dirty="0">
                <a:solidFill>
                  <a:schemeClr val="accent2">
                    <a:lumMod val="75000"/>
                  </a:schemeClr>
                </a:solidFill>
              </a:rPr>
              <a:t> </a:t>
            </a:r>
            <a:r>
              <a:rPr lang="en-US" sz="3600" dirty="0"/>
              <a:t>card.  When you have a </a:t>
            </a:r>
            <a:r>
              <a:rPr lang="en-US" sz="3600" dirty="0">
                <a:solidFill>
                  <a:srgbClr val="0070C0"/>
                </a:solidFill>
              </a:rPr>
              <a:t>BLUE</a:t>
            </a:r>
            <a:r>
              <a:rPr lang="en-US" sz="3600" dirty="0"/>
              <a:t> card, you may try to get high skilled jobs.</a:t>
            </a:r>
          </a:p>
        </p:txBody>
      </p:sp>
    </p:spTree>
    <p:extLst>
      <p:ext uri="{BB962C8B-B14F-4D97-AF65-F5344CB8AC3E}">
        <p14:creationId xmlns:p14="http://schemas.microsoft.com/office/powerpoint/2010/main" val="17878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t>
            </a:r>
            <a:r>
              <a:rPr lang="en-US" altLang="en-US" sz="5400" dirty="0"/>
              <a:t>an Employer</a:t>
            </a:r>
            <a:r>
              <a:rPr lang="en-US" altLang="en-US" sz="5400" b="1" dirty="0"/>
              <a:t>.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defRPr/>
            </a:pPr>
            <a:r>
              <a:rPr lang="en-US" sz="3600" dirty="0"/>
              <a:t>The employer's goal is to make profit – the more, the better!  To make profit, you have to produce KITES.  To do that, you have to hire workers:</a:t>
            </a:r>
          </a:p>
          <a:p>
            <a:pPr>
              <a:defRPr/>
            </a:pPr>
            <a:r>
              <a:rPr lang="en-US" sz="3600" dirty="0"/>
              <a:t>You hire low-skilled (</a:t>
            </a:r>
            <a:r>
              <a:rPr lang="en-US" sz="3600" dirty="0">
                <a:solidFill>
                  <a:srgbClr val="FFC000"/>
                </a:solidFill>
              </a:rPr>
              <a:t>YELLOW</a:t>
            </a:r>
            <a:r>
              <a:rPr lang="en-US" sz="3600" dirty="0"/>
              <a:t> card) workers to act as cutters, sewers, and printers.</a:t>
            </a:r>
          </a:p>
          <a:p>
            <a:pPr>
              <a:defRPr/>
            </a:pPr>
            <a:r>
              <a:rPr lang="en-US" sz="3600" dirty="0"/>
              <a:t>You hire high-skilled (</a:t>
            </a:r>
            <a:r>
              <a:rPr lang="en-US" sz="3600" dirty="0">
                <a:solidFill>
                  <a:srgbClr val="FF0000"/>
                </a:solidFill>
              </a:rPr>
              <a:t>PINK</a:t>
            </a:r>
            <a:r>
              <a:rPr lang="en-US" sz="3600" dirty="0"/>
              <a:t> card) workers as designers, marketing specialists, accountants, etc.</a:t>
            </a:r>
          </a:p>
        </p:txBody>
      </p:sp>
    </p:spTree>
    <p:extLst>
      <p:ext uri="{BB962C8B-B14F-4D97-AF65-F5344CB8AC3E}">
        <p14:creationId xmlns:p14="http://schemas.microsoft.com/office/powerpoint/2010/main" val="372525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t>
            </a:r>
            <a:r>
              <a:rPr lang="en-US" altLang="en-US" sz="5400" dirty="0"/>
              <a:t>an Employer</a:t>
            </a:r>
            <a:r>
              <a:rPr lang="en-US" altLang="en-US" sz="5400" b="1" dirty="0"/>
              <a:t>.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defRPr/>
            </a:pPr>
            <a:r>
              <a:rPr lang="en-US" sz="3600" dirty="0"/>
              <a:t>Refer to the "Output" charts in making your hiring decisions.  Not all workers are of the same value to you.</a:t>
            </a:r>
          </a:p>
          <a:p>
            <a:pPr>
              <a:defRPr/>
            </a:pPr>
            <a:r>
              <a:rPr lang="en-US" sz="3600" dirty="0"/>
              <a:t>The output scales are independent.  If you hire 2 </a:t>
            </a:r>
            <a:r>
              <a:rPr lang="en-US" sz="3600" dirty="0">
                <a:solidFill>
                  <a:srgbClr val="FFC000"/>
                </a:solidFill>
              </a:rPr>
              <a:t>YELLOW</a:t>
            </a:r>
            <a:r>
              <a:rPr lang="en-US" sz="3600" dirty="0"/>
              <a:t> card workers and then hire a </a:t>
            </a:r>
            <a:r>
              <a:rPr lang="en-US" sz="3600" dirty="0">
                <a:solidFill>
                  <a:srgbClr val="FF0066"/>
                </a:solidFill>
              </a:rPr>
              <a:t>PINK</a:t>
            </a:r>
            <a:r>
              <a:rPr lang="en-US" sz="3600" dirty="0">
                <a:solidFill>
                  <a:schemeClr val="accent2">
                    <a:lumMod val="75000"/>
                  </a:schemeClr>
                </a:solidFill>
              </a:rPr>
              <a:t> </a:t>
            </a:r>
            <a:r>
              <a:rPr lang="en-US" sz="3600" dirty="0"/>
              <a:t>card worker, the </a:t>
            </a:r>
            <a:r>
              <a:rPr lang="en-US" sz="3600" dirty="0">
                <a:solidFill>
                  <a:srgbClr val="FF0066"/>
                </a:solidFill>
              </a:rPr>
              <a:t>PINK</a:t>
            </a:r>
            <a:r>
              <a:rPr lang="en-US" sz="3600" dirty="0"/>
              <a:t> card worker's wage goes on the "1st" line of the </a:t>
            </a:r>
            <a:r>
              <a:rPr lang="en-US" sz="3600" dirty="0">
                <a:solidFill>
                  <a:srgbClr val="FF0066"/>
                </a:solidFill>
              </a:rPr>
              <a:t>PINK</a:t>
            </a:r>
            <a:r>
              <a:rPr lang="en-US" sz="3600" dirty="0"/>
              <a:t> card worker chart.  </a:t>
            </a:r>
          </a:p>
        </p:txBody>
      </p:sp>
    </p:spTree>
    <p:extLst>
      <p:ext uri="{BB962C8B-B14F-4D97-AF65-F5344CB8AC3E}">
        <p14:creationId xmlns:p14="http://schemas.microsoft.com/office/powerpoint/2010/main" val="4189221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rmAutofit/>
          </a:bodyPr>
          <a:lstStyle/>
          <a:p>
            <a:r>
              <a:rPr lang="en-US" altLang="en-US" sz="5400" b="1" dirty="0"/>
              <a:t>If You Are </a:t>
            </a:r>
            <a:r>
              <a:rPr lang="en-US" altLang="en-US" sz="5400" dirty="0"/>
              <a:t>an Employer</a:t>
            </a:r>
            <a:r>
              <a:rPr lang="en-US" altLang="en-US" sz="5400" b="1" dirty="0"/>
              <a:t>. . .</a:t>
            </a:r>
            <a:endParaRPr lang="en-US" altLang="en-US" sz="5400" dirty="0"/>
          </a:p>
        </p:txBody>
      </p:sp>
      <p:sp>
        <p:nvSpPr>
          <p:cNvPr id="56323" name="Rectangle 3"/>
          <p:cNvSpPr>
            <a:spLocks noGrp="1" noChangeArrowheads="1"/>
          </p:cNvSpPr>
          <p:nvPr>
            <p:ph idx="1"/>
          </p:nvPr>
        </p:nvSpPr>
        <p:spPr>
          <a:xfrm>
            <a:off x="821266" y="1828800"/>
            <a:ext cx="10532533" cy="4026090"/>
          </a:xfrm>
        </p:spPr>
        <p:txBody>
          <a:bodyPr>
            <a:noAutofit/>
          </a:bodyPr>
          <a:lstStyle/>
          <a:p>
            <a:pPr>
              <a:lnSpc>
                <a:spcPct val="80000"/>
              </a:lnSpc>
            </a:pPr>
            <a:r>
              <a:rPr lang="en-US" altLang="en-US" sz="3600" dirty="0"/>
              <a:t>The wage is for one round only. At the beginning of each round, you start over hiring workers.</a:t>
            </a:r>
          </a:p>
          <a:p>
            <a:pPr>
              <a:lnSpc>
                <a:spcPct val="80000"/>
              </a:lnSpc>
            </a:pPr>
            <a:r>
              <a:rPr lang="en-US" altLang="en-US" sz="3600" dirty="0"/>
              <a:t>When you hire a worker, write the wage on his card with your colored pen and initial it.  You may not back out on a deal to hire a worker once you've made an agreement.</a:t>
            </a:r>
          </a:p>
          <a:p>
            <a:pPr>
              <a:lnSpc>
                <a:spcPct val="80000"/>
              </a:lnSpc>
            </a:pPr>
            <a:r>
              <a:rPr lang="en-US" altLang="en-US" sz="3600" dirty="0"/>
              <a:t>Also record the hire in the “wage paid” column of your profit calculation sheet.  </a:t>
            </a:r>
          </a:p>
          <a:p>
            <a:pPr>
              <a:lnSpc>
                <a:spcPct val="80000"/>
              </a:lnSpc>
            </a:pPr>
            <a:r>
              <a:rPr lang="en-US" altLang="en-US" sz="3600" dirty="0"/>
              <a:t>At the end of each round, figure profit for that round.</a:t>
            </a:r>
          </a:p>
          <a:p>
            <a:pPr marL="0" indent="0">
              <a:lnSpc>
                <a:spcPct val="80000"/>
              </a:lnSpc>
              <a:buNone/>
            </a:pPr>
            <a:endParaRPr lang="en-US" altLang="en-US" sz="3600" dirty="0"/>
          </a:p>
        </p:txBody>
      </p:sp>
    </p:spTree>
    <p:extLst>
      <p:ext uri="{BB962C8B-B14F-4D97-AF65-F5344CB8AC3E}">
        <p14:creationId xmlns:p14="http://schemas.microsoft.com/office/powerpoint/2010/main" val="2084567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90"/>
          <p:cNvSpPr>
            <a:spLocks noChangeArrowheads="1"/>
          </p:cNvSpPr>
          <p:nvPr/>
        </p:nvSpPr>
        <p:spPr bwMode="auto">
          <a:xfrm>
            <a:off x="2597151" y="571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mn-lt"/>
            </a:endParaRPr>
          </a:p>
        </p:txBody>
      </p:sp>
      <p:sp>
        <p:nvSpPr>
          <p:cNvPr id="71683" name="Rectangle 771"/>
          <p:cNvSpPr>
            <a:spLocks noChangeArrowheads="1"/>
          </p:cNvSpPr>
          <p:nvPr/>
        </p:nvSpPr>
        <p:spPr bwMode="auto">
          <a:xfrm>
            <a:off x="2600326" y="28575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mn-lt"/>
            </a:endParaRPr>
          </a:p>
        </p:txBody>
      </p:sp>
      <p:graphicFrame>
        <p:nvGraphicFramePr>
          <p:cNvPr id="28681" name="Group 1033"/>
          <p:cNvGraphicFramePr>
            <a:graphicFrameLocks noGrp="1"/>
          </p:cNvGraphicFramePr>
          <p:nvPr>
            <p:extLst>
              <p:ext uri="{D42A27DB-BD31-4B8C-83A1-F6EECF244321}">
                <p14:modId xmlns:p14="http://schemas.microsoft.com/office/powerpoint/2010/main" val="1964243684"/>
              </p:ext>
            </p:extLst>
          </p:nvPr>
        </p:nvGraphicFramePr>
        <p:xfrm>
          <a:off x="1295399" y="57146"/>
          <a:ext cx="9601202" cy="6419854"/>
        </p:xfrm>
        <a:graphic>
          <a:graphicData uri="http://schemas.openxmlformats.org/drawingml/2006/table">
            <a:tbl>
              <a:tblPr/>
              <a:tblGrid>
                <a:gridCol w="1284085">
                  <a:extLst>
                    <a:ext uri="{9D8B030D-6E8A-4147-A177-3AD203B41FA5}">
                      <a16:colId xmlns:a16="http://schemas.microsoft.com/office/drawing/2014/main" val="20000"/>
                    </a:ext>
                  </a:extLst>
                </a:gridCol>
                <a:gridCol w="1122756">
                  <a:extLst>
                    <a:ext uri="{9D8B030D-6E8A-4147-A177-3AD203B41FA5}">
                      <a16:colId xmlns:a16="http://schemas.microsoft.com/office/drawing/2014/main" val="20001"/>
                    </a:ext>
                  </a:extLst>
                </a:gridCol>
                <a:gridCol w="1556598">
                  <a:extLst>
                    <a:ext uri="{9D8B030D-6E8A-4147-A177-3AD203B41FA5}">
                      <a16:colId xmlns:a16="http://schemas.microsoft.com/office/drawing/2014/main" val="20002"/>
                    </a:ext>
                  </a:extLst>
                </a:gridCol>
                <a:gridCol w="902565">
                  <a:extLst>
                    <a:ext uri="{9D8B030D-6E8A-4147-A177-3AD203B41FA5}">
                      <a16:colId xmlns:a16="http://schemas.microsoft.com/office/drawing/2014/main" val="20003"/>
                    </a:ext>
                  </a:extLst>
                </a:gridCol>
                <a:gridCol w="250713">
                  <a:extLst>
                    <a:ext uri="{9D8B030D-6E8A-4147-A177-3AD203B41FA5}">
                      <a16:colId xmlns:a16="http://schemas.microsoft.com/office/drawing/2014/main" val="20004"/>
                    </a:ext>
                  </a:extLst>
                </a:gridCol>
                <a:gridCol w="429481">
                  <a:extLst>
                    <a:ext uri="{9D8B030D-6E8A-4147-A177-3AD203B41FA5}">
                      <a16:colId xmlns:a16="http://schemas.microsoft.com/office/drawing/2014/main" val="20005"/>
                    </a:ext>
                  </a:extLst>
                </a:gridCol>
                <a:gridCol w="1388003">
                  <a:extLst>
                    <a:ext uri="{9D8B030D-6E8A-4147-A177-3AD203B41FA5}">
                      <a16:colId xmlns:a16="http://schemas.microsoft.com/office/drawing/2014/main" val="20006"/>
                    </a:ext>
                  </a:extLst>
                </a:gridCol>
                <a:gridCol w="233999">
                  <a:extLst>
                    <a:ext uri="{9D8B030D-6E8A-4147-A177-3AD203B41FA5}">
                      <a16:colId xmlns:a16="http://schemas.microsoft.com/office/drawing/2014/main" val="20007"/>
                    </a:ext>
                  </a:extLst>
                </a:gridCol>
                <a:gridCol w="1098775">
                  <a:extLst>
                    <a:ext uri="{9D8B030D-6E8A-4147-A177-3AD203B41FA5}">
                      <a16:colId xmlns:a16="http://schemas.microsoft.com/office/drawing/2014/main" val="20008"/>
                    </a:ext>
                  </a:extLst>
                </a:gridCol>
                <a:gridCol w="1334227">
                  <a:extLst>
                    <a:ext uri="{9D8B030D-6E8A-4147-A177-3AD203B41FA5}">
                      <a16:colId xmlns:a16="http://schemas.microsoft.com/office/drawing/2014/main" val="20009"/>
                    </a:ext>
                  </a:extLst>
                </a:gridCol>
              </a:tblGrid>
              <a:tr h="45019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Round #2 – Wages Paid</a:t>
                      </a:r>
                      <a:endParaRPr kumimoji="0" lang="en-US" sz="2400" b="0" i="0" u="none" strike="noStrike" cap="none" normalizeH="0" baseline="0" dirty="0">
                        <a:ln>
                          <a:noFill/>
                        </a:ln>
                        <a:solidFill>
                          <a:schemeClr val="tx1"/>
                        </a:solidFill>
                        <a:effectLst/>
                        <a:latin typeface="+mn-lt"/>
                      </a:endParaRPr>
                    </a:p>
                  </a:txBody>
                  <a:tcPr horzOverflow="overflow">
                    <a:lnL cap="flat">
                      <a:noFill/>
                    </a:lnL>
                    <a:lnR>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a:noFill/>
                    </a:lnL>
                    <a:lnR>
                      <a:noFill/>
                    </a:lnR>
                    <a:lnT cap="flat">
                      <a:noFill/>
                    </a:lnT>
                    <a:lnB>
                      <a:noFill/>
                    </a:lnB>
                    <a:lnTlToBr>
                      <a:noFill/>
                    </a:lnTlToBr>
                    <a:lnBlToTr>
                      <a:noFill/>
                    </a:lnBlToTr>
                    <a:no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Round #2 – Profit Calculation</a:t>
                      </a:r>
                      <a:endParaRPr kumimoji="0" lang="en-US" sz="2400" b="0" i="0" u="none" strike="noStrike" cap="none" normalizeH="0" baseline="0" dirty="0">
                        <a:ln>
                          <a:noFill/>
                        </a:ln>
                        <a:solidFill>
                          <a:schemeClr val="tx1"/>
                        </a:solidFill>
                        <a:effectLst/>
                        <a:latin typeface="+mn-lt"/>
                      </a:endParaRP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668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mn-lt"/>
                          <a:cs typeface="Times New Roman" pitchFamily="18" charset="0"/>
                        </a:rPr>
                        <a:t>YELLOW Card</a:t>
                      </a:r>
                      <a:endParaRPr kumimoji="0" lang="en-US" sz="2400" b="1" i="0" u="none" strike="noStrike" cap="none" normalizeH="0" baseline="0" dirty="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mn-lt"/>
                          <a:cs typeface="Times New Roman" pitchFamily="18" charset="0"/>
                        </a:rPr>
                        <a:t>PINK Card</a:t>
                      </a:r>
                      <a:endParaRPr kumimoji="0" lang="en-US" sz="2400" b="1"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 </a:t>
                      </a:r>
                      <a:r>
                        <a:rPr kumimoji="0" lang="en-US" sz="2800" b="1" i="0" u="none" strike="noStrike" cap="none" normalizeH="0" baseline="0" dirty="0">
                          <a:ln>
                            <a:noFill/>
                          </a:ln>
                          <a:solidFill>
                            <a:schemeClr val="tx1"/>
                          </a:solidFill>
                          <a:effectLst/>
                          <a:latin typeface="+mn-lt"/>
                        </a:rPr>
                        <a:t>Kites</a:t>
                      </a:r>
                      <a:r>
                        <a:rPr kumimoji="0" lang="en-US" sz="2800" b="0" i="0" u="none" strike="noStrike" cap="none" normalizeH="0" baseline="0" dirty="0">
                          <a:ln>
                            <a:noFill/>
                          </a:ln>
                          <a:solidFill>
                            <a:schemeClr val="tx1"/>
                          </a:solidFill>
                          <a:effectLst/>
                          <a:latin typeface="+mn-lt"/>
                        </a:rPr>
                        <a:t> </a:t>
                      </a:r>
                      <a:r>
                        <a:rPr kumimoji="0" lang="en-US" sz="2400" b="0" i="0" u="none" strike="noStrike" cap="none" normalizeH="0" baseline="0" dirty="0">
                          <a:ln>
                            <a:noFill/>
                          </a:ln>
                          <a:solidFill>
                            <a:schemeClr val="tx1"/>
                          </a:solidFill>
                          <a:effectLst/>
                          <a:latin typeface="+mn-lt"/>
                        </a:rPr>
                        <a:t>produced (</a:t>
                      </a:r>
                      <a:r>
                        <a:rPr kumimoji="0" lang="en-US" sz="2400" b="0" i="0" u="none" strike="noStrike" cap="none" normalizeH="0" baseline="0" dirty="0" err="1">
                          <a:ln>
                            <a:noFill/>
                          </a:ln>
                          <a:solidFill>
                            <a:schemeClr val="tx1"/>
                          </a:solidFill>
                          <a:effectLst/>
                          <a:latin typeface="+mn-lt"/>
                        </a:rPr>
                        <a:t>pink+yellow</a:t>
                      </a:r>
                      <a:r>
                        <a:rPr kumimoji="0" lang="en-US" sz="2400" b="0" i="0" u="none" strike="noStrike" cap="none" normalizeH="0" baseline="0" dirty="0">
                          <a:ln>
                            <a:noFill/>
                          </a:ln>
                          <a:solidFill>
                            <a:schemeClr val="tx1"/>
                          </a:solidFill>
                          <a:effectLst/>
                          <a:latin typeface="+mn-lt"/>
                        </a:rPr>
                        <a:t>)</a:t>
                      </a: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mn-lt"/>
                        </a:rPr>
                        <a:t>(from chart)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Worker</a:t>
                      </a:r>
                      <a:endParaRPr kumimoji="0" lang="en-US" sz="2000" b="0" i="0" u="none" strike="noStrike" cap="none" normalizeH="0" baseline="0" dirty="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Wage</a:t>
                      </a:r>
                      <a:endParaRPr kumimoji="0" lang="en-US" sz="2400" b="0" i="0" u="none" strike="noStrike" cap="none" normalizeH="0" baseline="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Worker</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Wage</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a:ln>
                            <a:noFill/>
                          </a:ln>
                          <a:solidFill>
                            <a:schemeClr val="tx1"/>
                          </a:solidFill>
                          <a:effectLst/>
                          <a:latin typeface="+mn-lt"/>
                          <a:cs typeface="Times New Roman" pitchFamily="18" charset="0"/>
                        </a:rPr>
                        <a:t>Hired</a:t>
                      </a:r>
                      <a:endParaRPr kumimoji="0" lang="en-US" sz="2000" b="0" i="0" u="none" strike="noStrike" cap="none" normalizeH="0" baseline="0">
                        <a:ln>
                          <a:noFill/>
                        </a:ln>
                        <a:solidFill>
                          <a:schemeClr val="tx1"/>
                        </a:solidFill>
                        <a:effectLst/>
                        <a:latin typeface="+mn-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a:ln>
                            <a:noFill/>
                          </a:ln>
                          <a:solidFill>
                            <a:schemeClr val="tx1"/>
                          </a:solidFill>
                          <a:effectLst/>
                          <a:latin typeface="+mn-lt"/>
                          <a:cs typeface="Times New Roman" pitchFamily="18" charset="0"/>
                        </a:rPr>
                        <a:t>Paid</a:t>
                      </a:r>
                      <a:endParaRPr kumimoji="0" lang="en-US" sz="2400" b="0" i="0" u="none" strike="noStrike" cap="none" normalizeH="0" baseline="0">
                        <a:ln>
                          <a:noFill/>
                        </a:ln>
                        <a:solidFill>
                          <a:schemeClr val="tx1"/>
                        </a:solidFill>
                        <a:effectLst/>
                        <a:latin typeface="+mn-lt"/>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a:ln>
                            <a:noFill/>
                          </a:ln>
                          <a:solidFill>
                            <a:schemeClr val="tx1"/>
                          </a:solidFill>
                          <a:effectLst/>
                          <a:latin typeface="+mn-lt"/>
                          <a:cs typeface="Times New Roman" pitchFamily="18" charset="0"/>
                        </a:rPr>
                        <a:t>Hired</a:t>
                      </a:r>
                      <a:endParaRPr kumimoji="0" lang="en-US" sz="2400" b="0" i="0" u="none" strike="noStrike" cap="none" normalizeH="0" baseline="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mn-lt"/>
                          <a:cs typeface="Times New Roman" pitchFamily="18" charset="0"/>
                        </a:rPr>
                        <a:t>Paid</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a:ln>
                            <a:noFill/>
                          </a:ln>
                          <a:solidFill>
                            <a:schemeClr val="tx1"/>
                          </a:solidFill>
                          <a:effectLst/>
                          <a:latin typeface="+mn-lt"/>
                          <a:cs typeface="Times New Roman" pitchFamily="18" charset="0"/>
                        </a:rPr>
                        <a:t>X  Price of kites</a:t>
                      </a:r>
                      <a:endParaRPr kumimoji="0" lang="en-US" sz="2400" b="0" i="0" u="none" strike="noStrike" cap="none" normalizeH="0" baseline="0" dirty="0">
                        <a:ln>
                          <a:noFill/>
                        </a:ln>
                        <a:solidFill>
                          <a:schemeClr val="tx1"/>
                        </a:solidFill>
                        <a:effectLst/>
                        <a:latin typeface="+mn-lt"/>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X</a:t>
                      </a:r>
                      <a:r>
                        <a:rPr kumimoji="0" lang="en-US" sz="3200" b="0" i="0" u="none" strike="noStrike" cap="none" normalizeH="0" baseline="0" dirty="0">
                          <a:ln>
                            <a:noFill/>
                          </a:ln>
                          <a:solidFill>
                            <a:schemeClr val="tx1"/>
                          </a:solidFill>
                          <a:effectLst/>
                          <a:latin typeface="+mn-lt"/>
                          <a:cs typeface="Times New Roman" pitchFamily="18" charset="0"/>
                        </a:rPr>
                        <a:t> </a:t>
                      </a:r>
                      <a:r>
                        <a:rPr kumimoji="0" lang="en-US" sz="3200" b="0" i="0" u="none" strike="noStrike" cap="none" normalizeH="0" baseline="0" dirty="0">
                          <a:ln>
                            <a:noFill/>
                          </a:ln>
                          <a:solidFill>
                            <a:srgbClr val="C00000"/>
                          </a:solidFill>
                          <a:effectLst/>
                          <a:latin typeface="+mn-lt"/>
                          <a:cs typeface="Times New Roman" pitchFamily="18" charset="0"/>
                        </a:rPr>
                        <a:t>$ </a:t>
                      </a:r>
                      <a:r>
                        <a:rPr kumimoji="0" lang="en-US" sz="3200" b="1" i="0" u="none" strike="noStrike" cap="none" normalizeH="0" baseline="0" dirty="0">
                          <a:ln>
                            <a:noFill/>
                          </a:ln>
                          <a:solidFill>
                            <a:srgbClr val="C00000"/>
                          </a:solidFill>
                          <a:effectLst/>
                          <a:latin typeface="+mn-lt"/>
                          <a:cs typeface="Times New Roman" pitchFamily="18" charset="0"/>
                        </a:rPr>
                        <a:t>10</a:t>
                      </a:r>
                      <a:endParaRPr kumimoji="0" lang="en-US" sz="2000" b="0" i="0" u="none" strike="noStrike" cap="none" normalizeH="0" baseline="0" dirty="0">
                        <a:ln>
                          <a:noFill/>
                        </a:ln>
                        <a:solidFill>
                          <a:srgbClr val="C00000"/>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1</a:t>
                      </a:r>
                      <a:r>
                        <a:rPr kumimoji="0" lang="en-US" sz="2000" b="0" i="0" u="none" strike="noStrike" cap="none" normalizeH="0" baseline="30000" dirty="0">
                          <a:ln>
                            <a:noFill/>
                          </a:ln>
                          <a:solidFill>
                            <a:schemeClr val="tx1"/>
                          </a:solidFill>
                          <a:effectLst/>
                          <a:latin typeface="+mn-lt"/>
                          <a:cs typeface="Times New Roman" pitchFamily="18" charset="0"/>
                        </a:rPr>
                        <a:t>st</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1</a:t>
                      </a:r>
                      <a:r>
                        <a:rPr kumimoji="0" lang="en-US" sz="2400" b="0" i="0" u="none" strike="noStrike" cap="none" normalizeH="0" baseline="30000">
                          <a:ln>
                            <a:noFill/>
                          </a:ln>
                          <a:solidFill>
                            <a:schemeClr val="tx1"/>
                          </a:solidFill>
                          <a:effectLst/>
                          <a:latin typeface="+mn-lt"/>
                          <a:cs typeface="Times New Roman" pitchFamily="18" charset="0"/>
                        </a:rPr>
                        <a:t>st</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 $</a:t>
                      </a:r>
                      <a:endParaRPr kumimoji="0" lang="en-US"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2</a:t>
                      </a:r>
                      <a:r>
                        <a:rPr kumimoji="0" lang="en-US" sz="2000" b="0" i="0" u="none" strike="noStrike" cap="none" normalizeH="0" baseline="30000" dirty="0">
                          <a:ln>
                            <a:noFill/>
                          </a:ln>
                          <a:solidFill>
                            <a:schemeClr val="tx1"/>
                          </a:solidFill>
                          <a:effectLst/>
                          <a:latin typeface="+mn-lt"/>
                          <a:cs typeface="Times New Roman" pitchFamily="18" charset="0"/>
                        </a:rPr>
                        <a:t>nd</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2</a:t>
                      </a:r>
                      <a:r>
                        <a:rPr kumimoji="0" lang="en-US" sz="2400" b="0" i="0" u="none" strike="noStrike" cap="none" normalizeH="0" baseline="30000">
                          <a:ln>
                            <a:noFill/>
                          </a:ln>
                          <a:solidFill>
                            <a:schemeClr val="tx1"/>
                          </a:solidFill>
                          <a:effectLst/>
                          <a:latin typeface="+mn-lt"/>
                          <a:cs typeface="Times New Roman" pitchFamily="18" charset="0"/>
                        </a:rPr>
                        <a:t>nd</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 TOTAL REVENUE</a:t>
                      </a:r>
                      <a:endParaRPr kumimoji="0" lang="en-US" sz="2400" b="0" i="0" u="none" strike="noStrike" cap="none" normalizeH="0" baseline="0" dirty="0">
                        <a:ln>
                          <a:noFill/>
                        </a:ln>
                        <a:solidFill>
                          <a:schemeClr val="tx1"/>
                        </a:solidFill>
                        <a:effectLst/>
                        <a:latin typeface="+mn-lt"/>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3</a:t>
                      </a:r>
                      <a:r>
                        <a:rPr kumimoji="0" lang="en-US" sz="2000" b="0" i="0" u="none" strike="noStrike" cap="none" normalizeH="0" baseline="30000" dirty="0">
                          <a:ln>
                            <a:noFill/>
                          </a:ln>
                          <a:solidFill>
                            <a:schemeClr val="tx1"/>
                          </a:solidFill>
                          <a:effectLst/>
                          <a:latin typeface="+mn-lt"/>
                          <a:cs typeface="Times New Roman" pitchFamily="18" charset="0"/>
                        </a:rPr>
                        <a:t>rd</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3</a:t>
                      </a:r>
                      <a:r>
                        <a:rPr kumimoji="0" lang="en-US" sz="2400" b="0" i="0" u="none" strike="noStrike" cap="none" normalizeH="0" baseline="30000">
                          <a:ln>
                            <a:noFill/>
                          </a:ln>
                          <a:solidFill>
                            <a:schemeClr val="tx1"/>
                          </a:solidFill>
                          <a:effectLst/>
                          <a:latin typeface="+mn-lt"/>
                          <a:cs typeface="Times New Roman" pitchFamily="18" charset="0"/>
                        </a:rPr>
                        <a:t>rd</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mn-lt"/>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4</a:t>
                      </a:r>
                      <a:r>
                        <a:rPr kumimoji="0" lang="en-US" sz="2000" b="0" i="0" u="none" strike="noStrike" cap="none" normalizeH="0" baseline="30000" dirty="0">
                          <a:ln>
                            <a:noFill/>
                          </a:ln>
                          <a:solidFill>
                            <a:schemeClr val="tx1"/>
                          </a:solidFill>
                          <a:effectLst/>
                          <a:latin typeface="+mn-lt"/>
                          <a:cs typeface="Times New Roman" pitchFamily="18" charset="0"/>
                        </a:rPr>
                        <a:t>th</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4</a:t>
                      </a:r>
                      <a:r>
                        <a:rPr kumimoji="0" lang="en-US" sz="2400" b="0" i="0" u="none" strike="noStrike" cap="none" normalizeH="0" baseline="30000" dirty="0">
                          <a:ln>
                            <a:noFill/>
                          </a:ln>
                          <a:solidFill>
                            <a:schemeClr val="tx1"/>
                          </a:solidFill>
                          <a:effectLst/>
                          <a:latin typeface="+mn-lt"/>
                          <a:cs typeface="Times New Roman" pitchFamily="18" charset="0"/>
                        </a:rPr>
                        <a:t>th</a:t>
                      </a: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 $</a:t>
                      </a:r>
                      <a:endParaRPr kumimoji="0" lang="en-US"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5</a:t>
                      </a:r>
                      <a:r>
                        <a:rPr kumimoji="0" lang="en-US" sz="2000" b="0" i="0" u="none" strike="noStrike" cap="none" normalizeH="0" baseline="30000" dirty="0">
                          <a:ln>
                            <a:noFill/>
                          </a:ln>
                          <a:solidFill>
                            <a:schemeClr val="tx1"/>
                          </a:solidFill>
                          <a:effectLst/>
                          <a:latin typeface="+mn-lt"/>
                          <a:cs typeface="Times New Roman" pitchFamily="18" charset="0"/>
                        </a:rPr>
                        <a:t>th</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5</a:t>
                      </a:r>
                      <a:r>
                        <a:rPr kumimoji="0" lang="en-US" sz="2400" b="0" i="0" u="none" strike="noStrike" cap="none" normalizeH="0" baseline="30000">
                          <a:ln>
                            <a:noFill/>
                          </a:ln>
                          <a:solidFill>
                            <a:schemeClr val="tx1"/>
                          </a:solidFill>
                          <a:effectLst/>
                          <a:latin typeface="+mn-lt"/>
                          <a:cs typeface="Times New Roman" pitchFamily="18" charset="0"/>
                        </a:rPr>
                        <a:t>th</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n-lt"/>
                          <a:cs typeface="Times New Roman" pitchFamily="18" charset="0"/>
                        </a:rPr>
                        <a:t>— </a:t>
                      </a:r>
                      <a:r>
                        <a:rPr kumimoji="0" lang="en-US" sz="2400" b="0" i="0" u="none" strike="noStrike" cap="none" normalizeH="0" baseline="0" dirty="0">
                          <a:ln>
                            <a:noFill/>
                          </a:ln>
                          <a:solidFill>
                            <a:schemeClr val="tx1"/>
                          </a:solidFill>
                          <a:effectLst/>
                          <a:latin typeface="+mn-lt"/>
                          <a:cs typeface="Times New Roman" pitchFamily="18" charset="0"/>
                        </a:rPr>
                        <a:t>TOTAL COST</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501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6</a:t>
                      </a:r>
                      <a:r>
                        <a:rPr kumimoji="0" lang="en-US" sz="2000" b="0" i="0" u="none" strike="noStrike" cap="none" normalizeH="0" baseline="30000" dirty="0">
                          <a:ln>
                            <a:noFill/>
                          </a:ln>
                          <a:solidFill>
                            <a:schemeClr val="tx1"/>
                          </a:solidFill>
                          <a:effectLst/>
                          <a:latin typeface="+mn-lt"/>
                          <a:cs typeface="Times New Roman" pitchFamily="18" charset="0"/>
                        </a:rPr>
                        <a:t>th</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mn-lt"/>
                          <a:cs typeface="Times New Roman" pitchFamily="18" charset="0"/>
                        </a:rPr>
                        <a:t>6</a:t>
                      </a:r>
                      <a:r>
                        <a:rPr kumimoji="0" lang="en-US" sz="2400" b="0" i="0" u="none" strike="noStrike" cap="none" normalizeH="0" baseline="30000">
                          <a:ln>
                            <a:noFill/>
                          </a:ln>
                          <a:solidFill>
                            <a:schemeClr val="tx1"/>
                          </a:solidFill>
                          <a:effectLst/>
                          <a:latin typeface="+mn-lt"/>
                          <a:cs typeface="Times New Roman" pitchFamily="18" charset="0"/>
                        </a:rPr>
                        <a:t>th</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cs typeface="Times New Roman" pitchFamily="18" charset="0"/>
                        </a:rPr>
                        <a:t>$</a:t>
                      </a:r>
                      <a:endParaRPr kumimoji="0" lang="en-US" sz="20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9"/>
                  </a:ext>
                </a:extLst>
              </a:tr>
              <a:tr h="476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gridSpan="3">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cs typeface="Times New Roman" pitchFamily="18" charset="0"/>
                        </a:rPr>
                        <a:t>= </a:t>
                      </a:r>
                      <a:r>
                        <a:rPr kumimoji="0" lang="en-US" sz="2400" b="1" i="0" u="none" strike="noStrike" cap="none" normalizeH="0" baseline="0" dirty="0">
                          <a:ln>
                            <a:noFill/>
                          </a:ln>
                          <a:solidFill>
                            <a:schemeClr val="tx1"/>
                          </a:solidFill>
                          <a:effectLst/>
                          <a:latin typeface="+mn-lt"/>
                          <a:cs typeface="Times New Roman" pitchFamily="18" charset="0"/>
                        </a:rPr>
                        <a:t>PROFIT Round #2</a:t>
                      </a:r>
                      <a:endParaRPr kumimoji="0" lang="en-US" sz="2400" b="0" i="0" u="none" strike="noStrike" cap="none" normalizeH="0" baseline="0" dirty="0">
                        <a:ln>
                          <a:noFill/>
                        </a:ln>
                        <a:solidFill>
                          <a:schemeClr val="tx1"/>
                        </a:solidFill>
                        <a:effectLst/>
                        <a:latin typeface="+mn-lt"/>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7776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cs typeface="Times New Roman" pitchFamily="18" charset="0"/>
                        </a:rPr>
                        <a:t>Sub-total </a:t>
                      </a:r>
                      <a:endParaRPr kumimoji="0" lang="en-US" sz="2000" b="0" i="0" u="none" strike="noStrike" cap="none" normalizeH="0" baseline="0" dirty="0">
                        <a:ln>
                          <a:noFill/>
                        </a:ln>
                        <a:solidFill>
                          <a:schemeClr val="tx1"/>
                        </a:solidFill>
                        <a:effectLst/>
                        <a:latin typeface="+mn-lt"/>
                      </a:endParaRPr>
                    </a:p>
                  </a:txBody>
                  <a:tcPr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a:ln>
                            <a:noFill/>
                          </a:ln>
                          <a:solidFill>
                            <a:schemeClr val="tx1"/>
                          </a:solidFill>
                          <a:effectLst/>
                          <a:latin typeface="+mn-lt"/>
                          <a:cs typeface="Times New Roman" pitchFamily="18" charset="0"/>
                        </a:rPr>
                        <a:t>+</a:t>
                      </a:r>
                      <a:r>
                        <a:rPr kumimoji="0" lang="en-US" sz="2400" b="0" i="0" u="none" strike="noStrike" cap="none" normalizeH="0" baseline="0">
                          <a:ln>
                            <a:noFill/>
                          </a:ln>
                          <a:solidFill>
                            <a:schemeClr val="tx1"/>
                          </a:solidFill>
                          <a:effectLst/>
                          <a:latin typeface="+mn-lt"/>
                          <a:cs typeface="Times New Roman" pitchFamily="18" charset="0"/>
                        </a:rPr>
                        <a:t>Sub-total</a:t>
                      </a:r>
                      <a:endParaRPr kumimoji="0" lang="en-US" sz="2400" b="0" i="0" u="none" strike="noStrike" cap="none" normalizeH="0" baseline="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mn-lt"/>
                          <a:cs typeface="Times New Roman" pitchFamily="18" charset="0"/>
                        </a:rPr>
                        <a:t>=</a:t>
                      </a: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mn-lt"/>
                          <a:cs typeface="Times New Roman" pitchFamily="18" charset="0"/>
                        </a:rPr>
                        <a:t>Total</a:t>
                      </a:r>
                      <a:endParaRPr kumimoji="0" lang="en-US" sz="2400" b="0" i="0" u="none" strike="noStrike" cap="none" normalizeH="0" baseline="0" dirty="0">
                        <a:ln>
                          <a:noFill/>
                        </a:ln>
                        <a:solidFill>
                          <a:schemeClr val="tx1"/>
                        </a:solidFill>
                        <a:effectLst/>
                        <a:latin typeface="+mn-lt"/>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mn-lt"/>
                          <a:cs typeface="Times New Roman" pitchFamily="18" charset="0"/>
                        </a:rPr>
                        <a:t> cost</a:t>
                      </a: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n-lt"/>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71800" name="Line 1023"/>
          <p:cNvSpPr>
            <a:spLocks noChangeShapeType="1"/>
          </p:cNvSpPr>
          <p:nvPr/>
        </p:nvSpPr>
        <p:spPr bwMode="auto">
          <a:xfrm flipV="1">
            <a:off x="7315200" y="4343400"/>
            <a:ext cx="2514600" cy="1905000"/>
          </a:xfrm>
          <a:prstGeom prst="line">
            <a:avLst/>
          </a:prstGeom>
          <a:noFill/>
          <a:ln w="38100">
            <a:solidFill>
              <a:schemeClr val="tx1"/>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Wage?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Unemployment Insurance?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199439"/>
            <a:ext cx="11277600" cy="1325563"/>
          </a:xfrm>
        </p:spPr>
        <p:txBody>
          <a:bodyPr>
            <a:noAutofit/>
          </a:bodyPr>
          <a:lstStyle/>
          <a:p>
            <a:pPr eaLnBrk="1" hangingPunct="1"/>
            <a:r>
              <a:rPr lang="en-US" altLang="en-US" sz="4000" b="1" dirty="0"/>
              <a:t>JOB JUNGLE: </a:t>
            </a:r>
            <a:r>
              <a:rPr lang="en-US" altLang="en-US" sz="3200" b="1" dirty="0"/>
              <a:t>Output, Marginal Product, and Marginal Revenue</a:t>
            </a:r>
            <a:br>
              <a:rPr lang="en-US" altLang="en-US" sz="3200" b="1" i="1" dirty="0"/>
            </a:br>
            <a:r>
              <a:rPr lang="en-US" altLang="en-US" sz="3200" b="1" i="1" dirty="0"/>
              <a:t>Price of Kites (P) = $_________</a:t>
            </a:r>
          </a:p>
        </p:txBody>
      </p:sp>
      <p:graphicFrame>
        <p:nvGraphicFramePr>
          <p:cNvPr id="21718" name="Group 214"/>
          <p:cNvGraphicFramePr>
            <a:graphicFrameLocks noGrp="1"/>
          </p:cNvGraphicFramePr>
          <p:nvPr>
            <p:ph type="tbl" idx="4294967295"/>
            <p:extLst>
              <p:ext uri="{D42A27DB-BD31-4B8C-83A1-F6EECF244321}">
                <p14:modId xmlns:p14="http://schemas.microsoft.com/office/powerpoint/2010/main" val="2408877149"/>
              </p:ext>
            </p:extLst>
          </p:nvPr>
        </p:nvGraphicFramePr>
        <p:xfrm>
          <a:off x="1066799" y="1348800"/>
          <a:ext cx="10287000" cy="5062928"/>
        </p:xfrm>
        <a:graphic>
          <a:graphicData uri="http://schemas.openxmlformats.org/drawingml/2006/table">
            <a:tbl>
              <a:tblPr/>
              <a:tblGrid>
                <a:gridCol w="1000125">
                  <a:extLst>
                    <a:ext uri="{9D8B030D-6E8A-4147-A177-3AD203B41FA5}">
                      <a16:colId xmlns:a16="http://schemas.microsoft.com/office/drawing/2014/main" val="20000"/>
                    </a:ext>
                  </a:extLst>
                </a:gridCol>
                <a:gridCol w="1160861">
                  <a:extLst>
                    <a:ext uri="{9D8B030D-6E8A-4147-A177-3AD203B41FA5}">
                      <a16:colId xmlns:a16="http://schemas.microsoft.com/office/drawing/2014/main" val="20001"/>
                    </a:ext>
                  </a:extLst>
                </a:gridCol>
                <a:gridCol w="1607343">
                  <a:extLst>
                    <a:ext uri="{9D8B030D-6E8A-4147-A177-3AD203B41FA5}">
                      <a16:colId xmlns:a16="http://schemas.microsoft.com/office/drawing/2014/main" val="20002"/>
                    </a:ext>
                  </a:extLst>
                </a:gridCol>
                <a:gridCol w="982264">
                  <a:extLst>
                    <a:ext uri="{9D8B030D-6E8A-4147-A177-3AD203B41FA5}">
                      <a16:colId xmlns:a16="http://schemas.microsoft.com/office/drawing/2014/main" val="20003"/>
                    </a:ext>
                  </a:extLst>
                </a:gridCol>
                <a:gridCol w="357186">
                  <a:extLst>
                    <a:ext uri="{9D8B030D-6E8A-4147-A177-3AD203B41FA5}">
                      <a16:colId xmlns:a16="http://schemas.microsoft.com/office/drawing/2014/main" val="20004"/>
                    </a:ext>
                  </a:extLst>
                </a:gridCol>
                <a:gridCol w="1071563">
                  <a:extLst>
                    <a:ext uri="{9D8B030D-6E8A-4147-A177-3AD203B41FA5}">
                      <a16:colId xmlns:a16="http://schemas.microsoft.com/office/drawing/2014/main" val="20005"/>
                    </a:ext>
                  </a:extLst>
                </a:gridCol>
                <a:gridCol w="1250156">
                  <a:extLst>
                    <a:ext uri="{9D8B030D-6E8A-4147-A177-3AD203B41FA5}">
                      <a16:colId xmlns:a16="http://schemas.microsoft.com/office/drawing/2014/main" val="20006"/>
                    </a:ext>
                  </a:extLst>
                </a:gridCol>
                <a:gridCol w="1696642">
                  <a:extLst>
                    <a:ext uri="{9D8B030D-6E8A-4147-A177-3AD203B41FA5}">
                      <a16:colId xmlns:a16="http://schemas.microsoft.com/office/drawing/2014/main" val="20007"/>
                    </a:ext>
                  </a:extLst>
                </a:gridCol>
                <a:gridCol w="1160860">
                  <a:extLst>
                    <a:ext uri="{9D8B030D-6E8A-4147-A177-3AD203B41FA5}">
                      <a16:colId xmlns:a16="http://schemas.microsoft.com/office/drawing/2014/main" val="20008"/>
                    </a:ext>
                  </a:extLst>
                </a:gridCol>
              </a:tblGrid>
              <a:tr h="732758">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cap="none" normalizeH="0" baseline="0" dirty="0">
                          <a:ln>
                            <a:noFill/>
                          </a:ln>
                          <a:solidFill>
                            <a:srgbClr val="E2AC00"/>
                          </a:solidFill>
                          <a:effectLst/>
                          <a:latin typeface="+mn-lt"/>
                          <a:cs typeface="Times New Roman" pitchFamily="18" charset="0"/>
                        </a:rPr>
                        <a:t>YELLOW CARD WORKERS </a:t>
                      </a:r>
                      <a:r>
                        <a:rPr kumimoji="0" lang="en-US" sz="1600" b="1" i="0" u="none" strike="noStrike" cap="none" normalizeH="0" baseline="0" dirty="0">
                          <a:ln>
                            <a:noFill/>
                          </a:ln>
                          <a:solidFill>
                            <a:schemeClr val="tx1"/>
                          </a:solidFill>
                          <a:effectLst/>
                          <a:latin typeface="+mn-lt"/>
                          <a:cs typeface="Times New Roman" pitchFamily="18" charset="0"/>
                        </a:rPr>
                        <a:t>(unskilled)</a:t>
                      </a:r>
                      <a:endParaRPr kumimoji="0" lang="en-US" sz="2400" b="1" i="0" u="none" strike="noStrike" cap="none" normalizeH="0" baseline="0" dirty="0">
                        <a:ln>
                          <a:noFill/>
                        </a:ln>
                        <a:solidFill>
                          <a:schemeClr val="accent2">
                            <a:lumMod val="60000"/>
                            <a:lumOff val="40000"/>
                          </a:schemeClr>
                        </a:solidFill>
                        <a:effectLst/>
                        <a:latin typeface="+mn-lt"/>
                        <a:cs typeface="Times New Roman" pitchFamily="18" charset="0"/>
                      </a:endParaRPr>
                    </a:p>
                  </a:txBody>
                  <a:tcPr marT="45713" marB="45713" horzOverflow="overflow">
                    <a:lnL cap="flat">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mn-lt"/>
                      </a:endParaRPr>
                    </a:p>
                  </a:txBody>
                  <a:tcPr marT="45713" marB="45713" horzOverflow="overflow">
                    <a:lnL>
                      <a:noFill/>
                    </a:lnL>
                    <a:lnR>
                      <a:noFill/>
                    </a:lnR>
                    <a:lnT cap="flat">
                      <a:noFill/>
                    </a:lnT>
                    <a:lnB>
                      <a:noFill/>
                    </a:lnB>
                    <a:lnTlToBr>
                      <a:noFill/>
                    </a:lnTlToBr>
                    <a:lnBlToTr>
                      <a:noFill/>
                    </a:lnBlToTr>
                    <a:solidFill>
                      <a:srgbClr val="C0C0C0"/>
                    </a:solid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cap="none" normalizeH="0" baseline="0" dirty="0">
                          <a:ln>
                            <a:noFill/>
                          </a:ln>
                          <a:solidFill>
                            <a:srgbClr val="FF0066"/>
                          </a:solidFill>
                          <a:effectLst/>
                          <a:latin typeface="+mn-lt"/>
                          <a:cs typeface="Times New Roman" pitchFamily="18" charset="0"/>
                        </a:rPr>
                        <a:t>Pink Card Workers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a:ln>
                            <a:noFill/>
                          </a:ln>
                          <a:solidFill>
                            <a:schemeClr val="tx1"/>
                          </a:solidFill>
                          <a:effectLst/>
                          <a:latin typeface="+mn-lt"/>
                          <a:cs typeface="Times New Roman" pitchFamily="18" charset="0"/>
                        </a:rPr>
                        <a:t>(skilled)</a:t>
                      </a:r>
                      <a:endParaRPr kumimoji="0" lang="en-US" sz="3200" b="1" i="0" u="none" strike="noStrike" cap="none" normalizeH="0" baseline="0" dirty="0">
                        <a:ln>
                          <a:noFill/>
                        </a:ln>
                        <a:solidFill>
                          <a:schemeClr val="tx1"/>
                        </a:solidFill>
                        <a:effectLst/>
                        <a:latin typeface="+mn-lt"/>
                      </a:endParaRPr>
                    </a:p>
                  </a:txBody>
                  <a:tcPr marT="45713" marB="45713"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09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mn-lt"/>
                          <a:cs typeface="Times New Roman" pitchFamily="18"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cs typeface="Times New Roman" pitchFamily="18" charset="0"/>
                        </a:rPr>
                        <a:t>Hired</a:t>
                      </a:r>
                      <a:endParaRPr kumimoji="0" lang="en-US" sz="1800" b="0" i="0" u="none" strike="noStrike" cap="none" normalizeH="0" baseline="0">
                        <a:ln>
                          <a:noFill/>
                        </a:ln>
                        <a:solidFill>
                          <a:schemeClr val="tx1"/>
                        </a:solidFill>
                        <a:effectLst/>
                        <a:latin typeface="+mn-lt"/>
                      </a:endParaRPr>
                    </a:p>
                  </a:txBody>
                  <a:tcPr marT="45713" marB="45713" horzOverflow="overflow">
                    <a:lnL cap="flat">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Kites</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Made</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Added</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Product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 </a:t>
                      </a:r>
                      <a:r>
                        <a:rPr kumimoji="0" lang="en-US" sz="1800" b="1" i="0" u="none" strike="noStrike" cap="none" normalizeH="0" baseline="0" dirty="0" err="1">
                          <a:ln>
                            <a:noFill/>
                          </a:ln>
                          <a:solidFill>
                            <a:schemeClr val="tx1"/>
                          </a:solidFill>
                          <a:effectLst/>
                          <a:latin typeface="+mn-lt"/>
                          <a:cs typeface="Times New Roman" pitchFamily="18" charset="0"/>
                        </a:rPr>
                        <a:t>xMP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cs typeface="Times New Roman" pitchFamily="18" charset="0"/>
                        </a:rPr>
                        <a:t>#</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Hired</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Kites</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Made</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Added</a:t>
                      </a:r>
                      <a:endParaRPr kumimoji="0" lang="en-US" sz="1800" b="0"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Product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cs typeface="Times New Roman" pitchFamily="18" charset="0"/>
                        </a:rPr>
                        <a:t>P x MP</a:t>
                      </a:r>
                      <a:endParaRPr kumimoji="0" lang="en-US" sz="1800" b="0" i="0" u="none" strike="noStrike" cap="none" normalizeH="0" baseline="0" dirty="0">
                        <a:ln>
                          <a:noFill/>
                        </a:ln>
                        <a:solidFill>
                          <a:schemeClr val="tx1"/>
                        </a:solidFill>
                        <a:effectLst/>
                        <a:latin typeface="+mn-lt"/>
                      </a:endParaRPr>
                    </a:p>
                  </a:txBody>
                  <a:tcPr marT="45713" marB="45713" horzOverflow="overflow">
                    <a:lnL>
                      <a:noFill/>
                    </a:lnL>
                    <a:lnR cap="flat">
                      <a:noFill/>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1"/>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1</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st</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5</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T="45713" marB="4571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$75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st</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8</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8</a:t>
                      </a:r>
                    </a:p>
                  </a:txBody>
                  <a:tcPr marT="45713" marB="45713"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$120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r h="6161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nd</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8</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2</a:t>
                      </a:r>
                      <a:r>
                        <a:rPr kumimoji="0" lang="en-US" sz="2400" b="1" i="0" u="none" strike="noStrike" cap="none" normalizeH="0" baseline="30000" dirty="0">
                          <a:ln>
                            <a:noFill/>
                          </a:ln>
                          <a:solidFill>
                            <a:schemeClr val="tx1"/>
                          </a:solidFill>
                          <a:effectLst/>
                          <a:latin typeface="Times New Roman" pitchFamily="18" charset="0"/>
                          <a:cs typeface="Times New Roman" pitchFamily="18" charset="0"/>
                        </a:rPr>
                        <a:t>nd</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14</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$90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3"/>
                  </a:ext>
                </a:extLst>
              </a:tr>
              <a:tr h="5657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3</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rd</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10</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3</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rd</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19</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$75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4"/>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4</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11</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4</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22</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5"/>
                  </a:ext>
                </a:extLst>
              </a:tr>
              <a:tr h="56576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5</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12</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5</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24</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2</a:t>
                      </a:r>
                    </a:p>
                  </a:txBody>
                  <a:tcPr marT="45713" marB="45713"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6"/>
                  </a:ext>
                </a:extLst>
              </a:tr>
              <a:tr h="5640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6</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itchFamily="18" charset="0"/>
                          <a:cs typeface="Times New Roman" pitchFamily="18" charset="0"/>
                        </a:rPr>
                        <a:t>12</a:t>
                      </a:r>
                      <a:endParaRPr kumimoji="0" lang="en-US" sz="2400" b="0" i="0" u="none" strike="noStrike" cap="none" normalizeH="0" baseline="0" dirty="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a:t>
                      </a:r>
                    </a:p>
                  </a:txBody>
                  <a:tcPr marT="45713" marB="4571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$0</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a:txBody>
                  <a:tcPr marT="45713" marB="45713"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6</a:t>
                      </a:r>
                      <a:r>
                        <a:rPr kumimoji="0" lang="en-US" sz="2400" b="1" i="0" u="none" strike="noStrike" cap="none" normalizeH="0" baseline="30000">
                          <a:ln>
                            <a:noFill/>
                          </a:ln>
                          <a:solidFill>
                            <a:schemeClr val="tx1"/>
                          </a:solidFill>
                          <a:effectLst/>
                          <a:latin typeface="Times New Roman" pitchFamily="18" charset="0"/>
                          <a:cs typeface="Times New Roman" pitchFamily="18" charset="0"/>
                        </a:rPr>
                        <a:t>th</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25</a:t>
                      </a:r>
                      <a:endParaRPr kumimoji="0" lang="en-US" sz="2400" b="0" i="0" u="none" strike="noStrike" cap="none" normalizeH="0" baseline="0">
                        <a:ln>
                          <a:noFill/>
                        </a:ln>
                        <a:solidFill>
                          <a:schemeClr val="tx1"/>
                        </a:solidFill>
                        <a:effectLst/>
                        <a:latin typeface="Arial" charset="0"/>
                      </a:endParaRPr>
                    </a:p>
                  </a:txBody>
                  <a:tcPr marT="45713" marB="45713"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a:t>
                      </a:r>
                    </a:p>
                  </a:txBody>
                  <a:tcPr marT="45713" marB="4571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$15</a:t>
                      </a: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7"/>
                  </a:ext>
                </a:extLst>
              </a:tr>
            </a:tbl>
          </a:graphicData>
        </a:graphic>
      </p:graphicFrame>
      <p:sp>
        <p:nvSpPr>
          <p:cNvPr id="66650" name="Text Box 215"/>
          <p:cNvSpPr txBox="1">
            <a:spLocks noChangeArrowheads="1"/>
          </p:cNvSpPr>
          <p:nvPr/>
        </p:nvSpPr>
        <p:spPr bwMode="auto">
          <a:xfrm>
            <a:off x="6003925" y="1484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mn-lt"/>
            </a:endParaRPr>
          </a:p>
        </p:txBody>
      </p:sp>
      <p:sp>
        <p:nvSpPr>
          <p:cNvPr id="21744" name="Text Box 240"/>
          <p:cNvSpPr txBox="1">
            <a:spLocks noChangeArrowheads="1"/>
          </p:cNvSpPr>
          <p:nvPr/>
        </p:nvSpPr>
        <p:spPr bwMode="auto">
          <a:xfrm>
            <a:off x="3977468" y="786674"/>
            <a:ext cx="12041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3600" b="1" dirty="0">
                <a:solidFill>
                  <a:srgbClr val="0000FF"/>
                </a:solidFill>
                <a:latin typeface="+mn-lt"/>
              </a:rPr>
              <a:t>$15</a:t>
            </a:r>
            <a:endParaRPr lang="en-US" altLang="en-US" sz="2400" b="1" dirty="0">
              <a:solidFill>
                <a:srgbClr val="0000FF"/>
              </a:solidFill>
              <a:latin typeface="+mn-lt"/>
            </a:endParaRPr>
          </a:p>
        </p:txBody>
      </p:sp>
      <p:sp>
        <p:nvSpPr>
          <p:cNvPr id="59" name="Rectangle 58"/>
          <p:cNvSpPr/>
          <p:nvPr/>
        </p:nvSpPr>
        <p:spPr>
          <a:xfrm>
            <a:off x="4876800" y="3014517"/>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876800" y="365166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859867" y="4197361"/>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858001" y="477048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858001" y="5332610"/>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858001" y="5877667"/>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248900" y="3030975"/>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210800" y="3593101"/>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0248900" y="4180336"/>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0248900" y="4773814"/>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0257618" y="5334066"/>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0248900" y="5894318"/>
            <a:ext cx="914400" cy="4572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117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7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7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7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44" grpId="0"/>
      <p:bldP spid="59" grpId="0" animBg="1"/>
      <p:bldP spid="60" grpId="0" animBg="1"/>
      <p:bldP spid="61" grpId="0" animBg="1"/>
      <p:bldP spid="62" grpId="0" animBg="1"/>
      <p:bldP spid="63" grpId="0" animBg="1"/>
      <p:bldP spid="64" grpId="0" animBg="1"/>
      <p:bldP spid="71" grpId="0" animBg="1"/>
      <p:bldP spid="72" grpId="0" animBg="1"/>
      <p:bldP spid="73" grpId="0" animBg="1"/>
      <p:bldP spid="74" grpId="0" animBg="1"/>
      <p:bldP spid="75" grpId="0" animBg="1"/>
      <p:bldP spid="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altLang="en-US" sz="5400"/>
              <a:t>Was it possible to trade without bearing a cost?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Cartels &amp; Competition</a:t>
            </a:r>
          </a:p>
        </p:txBody>
      </p:sp>
      <p:sp>
        <p:nvSpPr>
          <p:cNvPr id="3" name="Title 2"/>
          <p:cNvSpPr>
            <a:spLocks noGrp="1"/>
          </p:cNvSpPr>
          <p:nvPr>
            <p:ph type="title"/>
          </p:nvPr>
        </p:nvSpPr>
        <p:spPr/>
        <p:txBody>
          <a:bodyPr>
            <a:normAutofit fontScale="90000"/>
          </a:bodyPr>
          <a:lstStyle/>
          <a:p>
            <a:r>
              <a:rPr lang="en-US" dirty="0"/>
              <a:t>Economics for Leaders</a:t>
            </a:r>
          </a:p>
        </p:txBody>
      </p:sp>
    </p:spTree>
    <p:extLst>
      <p:ext uri="{BB962C8B-B14F-4D97-AF65-F5344CB8AC3E}">
        <p14:creationId xmlns:p14="http://schemas.microsoft.com/office/powerpoint/2010/main" val="351182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The Producers…</a:t>
            </a:r>
          </a:p>
        </p:txBody>
      </p:sp>
      <p:sp>
        <p:nvSpPr>
          <p:cNvPr id="53251" name="Content Placeholder 2"/>
          <p:cNvSpPr>
            <a:spLocks noGrp="1"/>
          </p:cNvSpPr>
          <p:nvPr>
            <p:ph idx="1"/>
          </p:nvPr>
        </p:nvSpPr>
        <p:spPr/>
        <p:txBody>
          <a:bodyPr/>
          <a:lstStyle/>
          <a:p>
            <a:r>
              <a:rPr lang="en-US" altLang="en-US" sz="4400"/>
              <a:t>6 companies…</a:t>
            </a:r>
          </a:p>
          <a:p>
            <a:pPr>
              <a:buFontTx/>
              <a:buNone/>
            </a:pPr>
            <a:endParaRPr lang="en-US" altLang="en-US" sz="4400"/>
          </a:p>
          <a:p>
            <a:r>
              <a:rPr lang="en-US" altLang="en-US" sz="4400"/>
              <a:t>do 98% of the business in this industry.</a:t>
            </a:r>
          </a:p>
        </p:txBody>
      </p:sp>
    </p:spTree>
    <p:extLst>
      <p:ext uri="{BB962C8B-B14F-4D97-AF65-F5344CB8AC3E}">
        <p14:creationId xmlns:p14="http://schemas.microsoft.com/office/powerpoint/2010/main" val="3554524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The Producers</a:t>
            </a:r>
          </a:p>
        </p:txBody>
      </p:sp>
      <p:sp>
        <p:nvSpPr>
          <p:cNvPr id="46083" name="Content Placeholder 2"/>
          <p:cNvSpPr>
            <a:spLocks noGrp="1"/>
          </p:cNvSpPr>
          <p:nvPr>
            <p:ph idx="1"/>
          </p:nvPr>
        </p:nvSpPr>
        <p:spPr/>
        <p:txBody>
          <a:bodyPr>
            <a:normAutofit fontScale="92500" lnSpcReduction="20000"/>
          </a:bodyPr>
          <a:lstStyle/>
          <a:p>
            <a:pPr>
              <a:defRPr/>
            </a:pPr>
            <a:r>
              <a:rPr lang="en-US" dirty="0"/>
              <a:t>Your goal:  make as much profit as possible</a:t>
            </a:r>
          </a:p>
          <a:p>
            <a:pPr>
              <a:defRPr/>
            </a:pPr>
            <a:endParaRPr lang="en-US" dirty="0"/>
          </a:p>
          <a:p>
            <a:pPr>
              <a:defRPr/>
            </a:pPr>
            <a:r>
              <a:rPr lang="en-US" dirty="0"/>
              <a:t>Prizes for ALL companies that earn MORE than $200 profit!</a:t>
            </a:r>
          </a:p>
          <a:p>
            <a:pPr marL="0" indent="0">
              <a:buNone/>
              <a:defRPr/>
            </a:pPr>
            <a:endParaRPr lang="en-US" dirty="0"/>
          </a:p>
          <a:p>
            <a:pPr>
              <a:defRPr/>
            </a:pPr>
            <a:r>
              <a:rPr lang="en-US" dirty="0"/>
              <a:t>Additional prize for company that earns the MOST profit!</a:t>
            </a:r>
          </a:p>
        </p:txBody>
      </p:sp>
    </p:spTree>
    <p:extLst>
      <p:ext uri="{BB962C8B-B14F-4D97-AF65-F5344CB8AC3E}">
        <p14:creationId xmlns:p14="http://schemas.microsoft.com/office/powerpoint/2010/main" val="4265098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b="1"/>
              <a:t>Demand Forecast</a:t>
            </a:r>
          </a:p>
        </p:txBody>
      </p:sp>
      <p:sp>
        <p:nvSpPr>
          <p:cNvPr id="2" name="Text Placeholder 1"/>
          <p:cNvSpPr>
            <a:spLocks noGrp="1"/>
          </p:cNvSpPr>
          <p:nvPr>
            <p:ph type="body" idx="1"/>
          </p:nvPr>
        </p:nvSpPr>
        <p:spPr>
          <a:xfrm>
            <a:off x="3496734" y="1831181"/>
            <a:ext cx="2492375" cy="533400"/>
          </a:xfrm>
        </p:spPr>
        <p:txBody>
          <a:bodyPr>
            <a:normAutofit fontScale="92500" lnSpcReduction="20000"/>
          </a:bodyPr>
          <a:lstStyle/>
          <a:p>
            <a:pPr algn="ctr"/>
            <a:r>
              <a:rPr lang="en-US" dirty="0"/>
              <a:t>PRICE</a:t>
            </a:r>
          </a:p>
        </p:txBody>
      </p:sp>
      <p:sp>
        <p:nvSpPr>
          <p:cNvPr id="55299" name="Content Placeholder 2"/>
          <p:cNvSpPr>
            <a:spLocks noGrp="1"/>
          </p:cNvSpPr>
          <p:nvPr>
            <p:ph sz="half" idx="2"/>
          </p:nvPr>
        </p:nvSpPr>
        <p:spPr>
          <a:xfrm>
            <a:off x="3571346" y="2286000"/>
            <a:ext cx="2492375" cy="4352925"/>
          </a:xfrm>
        </p:spPr>
        <p:txBody>
          <a:bodyPr>
            <a:noAutofit/>
          </a:bodyPr>
          <a:lstStyle/>
          <a:p>
            <a:pPr algn="ctr">
              <a:lnSpc>
                <a:spcPct val="100000"/>
              </a:lnSpc>
              <a:spcBef>
                <a:spcPts val="600"/>
              </a:spcBef>
              <a:buFontTx/>
              <a:buNone/>
            </a:pPr>
            <a:r>
              <a:rPr lang="en-US" altLang="en-US" sz="3600" dirty="0"/>
              <a:t>$125</a:t>
            </a:r>
          </a:p>
          <a:p>
            <a:pPr algn="ctr">
              <a:lnSpc>
                <a:spcPct val="100000"/>
              </a:lnSpc>
              <a:spcBef>
                <a:spcPts val="600"/>
              </a:spcBef>
              <a:buFontTx/>
              <a:buNone/>
            </a:pPr>
            <a:r>
              <a:rPr lang="en-US" altLang="en-US" sz="3600" dirty="0"/>
              <a:t>$100</a:t>
            </a:r>
          </a:p>
          <a:p>
            <a:pPr algn="ctr">
              <a:lnSpc>
                <a:spcPct val="100000"/>
              </a:lnSpc>
              <a:spcBef>
                <a:spcPts val="600"/>
              </a:spcBef>
              <a:buFontTx/>
              <a:buNone/>
            </a:pPr>
            <a:r>
              <a:rPr lang="en-US" altLang="en-US" sz="3600" dirty="0"/>
              <a:t>$75</a:t>
            </a:r>
          </a:p>
          <a:p>
            <a:pPr algn="ctr">
              <a:lnSpc>
                <a:spcPct val="100000"/>
              </a:lnSpc>
              <a:spcBef>
                <a:spcPts val="600"/>
              </a:spcBef>
              <a:buFontTx/>
              <a:buNone/>
            </a:pPr>
            <a:r>
              <a:rPr lang="en-US" altLang="en-US" sz="3600" dirty="0"/>
              <a:t>$50</a:t>
            </a:r>
          </a:p>
          <a:p>
            <a:pPr algn="ctr">
              <a:lnSpc>
                <a:spcPct val="100000"/>
              </a:lnSpc>
              <a:spcBef>
                <a:spcPts val="600"/>
              </a:spcBef>
              <a:buFontTx/>
              <a:buNone/>
            </a:pPr>
            <a:r>
              <a:rPr lang="en-US" altLang="en-US" sz="3600" dirty="0"/>
              <a:t>$30</a:t>
            </a:r>
          </a:p>
          <a:p>
            <a:pPr algn="ctr">
              <a:lnSpc>
                <a:spcPct val="100000"/>
              </a:lnSpc>
              <a:spcBef>
                <a:spcPts val="600"/>
              </a:spcBef>
              <a:buFontTx/>
              <a:buNone/>
            </a:pPr>
            <a:r>
              <a:rPr lang="en-US" altLang="en-US" sz="3600" dirty="0"/>
              <a:t>$25</a:t>
            </a:r>
          </a:p>
          <a:p>
            <a:pPr algn="ctr">
              <a:lnSpc>
                <a:spcPct val="100000"/>
              </a:lnSpc>
              <a:spcBef>
                <a:spcPts val="600"/>
              </a:spcBef>
              <a:buFontTx/>
              <a:buNone/>
            </a:pPr>
            <a:r>
              <a:rPr lang="en-US" altLang="en-US" sz="3600" dirty="0"/>
              <a:t>$20</a:t>
            </a:r>
          </a:p>
        </p:txBody>
      </p:sp>
      <p:sp>
        <p:nvSpPr>
          <p:cNvPr id="3" name="Text Placeholder 2"/>
          <p:cNvSpPr>
            <a:spLocks noGrp="1"/>
          </p:cNvSpPr>
          <p:nvPr>
            <p:ph type="body" sz="quarter" idx="3"/>
          </p:nvPr>
        </p:nvSpPr>
        <p:spPr>
          <a:xfrm>
            <a:off x="6063721" y="1831181"/>
            <a:ext cx="5183188" cy="533400"/>
          </a:xfrm>
        </p:spPr>
        <p:txBody>
          <a:bodyPr>
            <a:normAutofit fontScale="92500" lnSpcReduction="20000"/>
          </a:bodyPr>
          <a:lstStyle/>
          <a:p>
            <a:r>
              <a:rPr lang="en-US" dirty="0"/>
              <a:t>MARKET DEMAND (QD)</a:t>
            </a:r>
          </a:p>
        </p:txBody>
      </p:sp>
      <p:sp>
        <p:nvSpPr>
          <p:cNvPr id="5" name="Content Placeholder 4"/>
          <p:cNvSpPr>
            <a:spLocks noGrp="1"/>
          </p:cNvSpPr>
          <p:nvPr>
            <p:ph sz="quarter" idx="4"/>
          </p:nvPr>
        </p:nvSpPr>
        <p:spPr>
          <a:xfrm>
            <a:off x="6172200" y="2286000"/>
            <a:ext cx="2209800" cy="2385399"/>
          </a:xfrm>
        </p:spPr>
        <p:txBody>
          <a:bodyPr>
            <a:noAutofit/>
          </a:bodyPr>
          <a:lstStyle/>
          <a:p>
            <a:pPr marL="0" indent="0" algn="ctr" eaLnBrk="0" hangingPunct="0">
              <a:lnSpc>
                <a:spcPct val="100000"/>
              </a:lnSpc>
              <a:spcBef>
                <a:spcPts val="600"/>
              </a:spcBef>
              <a:buNone/>
              <a:defRPr/>
            </a:pPr>
            <a:r>
              <a:rPr lang="en-US" sz="3600" kern="0" dirty="0"/>
              <a:t>0 – 6</a:t>
            </a:r>
          </a:p>
          <a:p>
            <a:pPr marL="0" indent="0" algn="ctr" eaLnBrk="0" hangingPunct="0">
              <a:lnSpc>
                <a:spcPct val="100000"/>
              </a:lnSpc>
              <a:spcBef>
                <a:spcPts val="600"/>
              </a:spcBef>
              <a:buNone/>
              <a:defRPr/>
            </a:pPr>
            <a:r>
              <a:rPr lang="en-US" sz="3600" kern="0" dirty="0"/>
              <a:t>7 – 13</a:t>
            </a:r>
          </a:p>
          <a:p>
            <a:pPr marL="0" indent="0" algn="ctr" eaLnBrk="0" hangingPunct="0">
              <a:lnSpc>
                <a:spcPct val="100000"/>
              </a:lnSpc>
              <a:spcBef>
                <a:spcPts val="600"/>
              </a:spcBef>
              <a:buNone/>
              <a:defRPr/>
            </a:pPr>
            <a:r>
              <a:rPr lang="en-US" sz="3600" kern="0" dirty="0"/>
              <a:t>14 – 19</a:t>
            </a:r>
          </a:p>
          <a:p>
            <a:pPr marL="0" indent="0" algn="ctr" eaLnBrk="0" hangingPunct="0">
              <a:lnSpc>
                <a:spcPct val="100000"/>
              </a:lnSpc>
              <a:spcBef>
                <a:spcPts val="600"/>
              </a:spcBef>
              <a:buNone/>
              <a:defRPr/>
            </a:pPr>
            <a:r>
              <a:rPr lang="en-US" sz="3600" kern="0" dirty="0"/>
              <a:t>20 – 26</a:t>
            </a:r>
          </a:p>
          <a:p>
            <a:pPr marL="0" indent="0" algn="ctr" eaLnBrk="0" hangingPunct="0">
              <a:lnSpc>
                <a:spcPct val="100000"/>
              </a:lnSpc>
              <a:spcBef>
                <a:spcPts val="600"/>
              </a:spcBef>
              <a:buNone/>
              <a:defRPr/>
            </a:pPr>
            <a:r>
              <a:rPr lang="en-US" sz="3600" kern="0" dirty="0"/>
              <a:t>27 – 32</a:t>
            </a:r>
          </a:p>
          <a:p>
            <a:pPr marL="0" indent="0" algn="ctr" eaLnBrk="0" hangingPunct="0">
              <a:lnSpc>
                <a:spcPct val="100000"/>
              </a:lnSpc>
              <a:spcBef>
                <a:spcPts val="600"/>
              </a:spcBef>
              <a:buNone/>
              <a:defRPr/>
            </a:pPr>
            <a:r>
              <a:rPr lang="en-US" sz="3600" kern="0" dirty="0"/>
              <a:t>33 – 40</a:t>
            </a:r>
          </a:p>
          <a:p>
            <a:pPr marL="0" indent="0" algn="ctr" eaLnBrk="0" hangingPunct="0">
              <a:lnSpc>
                <a:spcPct val="100000"/>
              </a:lnSpc>
              <a:spcBef>
                <a:spcPts val="600"/>
              </a:spcBef>
              <a:buNone/>
              <a:defRPr/>
            </a:pPr>
            <a:r>
              <a:rPr lang="en-US" sz="3600" kern="0" dirty="0"/>
              <a:t>41 – 50</a:t>
            </a:r>
          </a:p>
          <a:p>
            <a:pPr algn="ctr"/>
            <a:endParaRPr lang="en-US" sz="3600" dirty="0"/>
          </a:p>
        </p:txBody>
      </p:sp>
    </p:spTree>
    <p:extLst>
      <p:ext uri="{BB962C8B-B14F-4D97-AF65-F5344CB8AC3E}">
        <p14:creationId xmlns:p14="http://schemas.microsoft.com/office/powerpoint/2010/main" val="190030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altLang="en-US" sz="5400"/>
              <a:t>Production Decision Worksheet</a:t>
            </a:r>
          </a:p>
        </p:txBody>
      </p:sp>
      <p:sp>
        <p:nvSpPr>
          <p:cNvPr id="56323" name="Content Placeholder 2"/>
          <p:cNvSpPr>
            <a:spLocks noGrp="1"/>
          </p:cNvSpPr>
          <p:nvPr>
            <p:ph idx="1"/>
          </p:nvPr>
        </p:nvSpPr>
        <p:spPr/>
        <p:txBody>
          <a:bodyPr/>
          <a:lstStyle/>
          <a:p>
            <a:pPr>
              <a:buFontTx/>
              <a:buNone/>
            </a:pPr>
            <a:r>
              <a:rPr lang="en-US" altLang="en-US" dirty="0"/>
              <a:t>Let’s Practice…</a:t>
            </a:r>
          </a:p>
          <a:p>
            <a:pPr>
              <a:buFontTx/>
              <a:buNone/>
            </a:pPr>
            <a:endParaRPr lang="en-US" altLang="en-US" dirty="0"/>
          </a:p>
          <a:p>
            <a:pPr>
              <a:buFontTx/>
              <a:buNone/>
            </a:pPr>
            <a:endParaRPr lang="en-US" altLang="en-US" dirty="0"/>
          </a:p>
        </p:txBody>
      </p:sp>
    </p:spTree>
    <p:extLst>
      <p:ext uri="{BB962C8B-B14F-4D97-AF65-F5344CB8AC3E}">
        <p14:creationId xmlns:p14="http://schemas.microsoft.com/office/powerpoint/2010/main" val="1083941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b="1"/>
              <a:t>Demand Forecast</a:t>
            </a:r>
          </a:p>
        </p:txBody>
      </p:sp>
      <p:sp>
        <p:nvSpPr>
          <p:cNvPr id="2" name="Text Placeholder 1"/>
          <p:cNvSpPr>
            <a:spLocks noGrp="1"/>
          </p:cNvSpPr>
          <p:nvPr>
            <p:ph type="body" idx="1"/>
          </p:nvPr>
        </p:nvSpPr>
        <p:spPr>
          <a:xfrm>
            <a:off x="3496734" y="1831181"/>
            <a:ext cx="2492375" cy="533400"/>
          </a:xfrm>
        </p:spPr>
        <p:txBody>
          <a:bodyPr>
            <a:normAutofit fontScale="92500" lnSpcReduction="20000"/>
          </a:bodyPr>
          <a:lstStyle/>
          <a:p>
            <a:pPr algn="ctr"/>
            <a:r>
              <a:rPr lang="en-US" dirty="0"/>
              <a:t>PRICE</a:t>
            </a:r>
          </a:p>
        </p:txBody>
      </p:sp>
      <p:sp>
        <p:nvSpPr>
          <p:cNvPr id="55299" name="Content Placeholder 2"/>
          <p:cNvSpPr>
            <a:spLocks noGrp="1"/>
          </p:cNvSpPr>
          <p:nvPr>
            <p:ph sz="half" idx="2"/>
          </p:nvPr>
        </p:nvSpPr>
        <p:spPr>
          <a:xfrm>
            <a:off x="3571346" y="2286000"/>
            <a:ext cx="2492375" cy="4352925"/>
          </a:xfrm>
        </p:spPr>
        <p:txBody>
          <a:bodyPr>
            <a:noAutofit/>
          </a:bodyPr>
          <a:lstStyle/>
          <a:p>
            <a:pPr algn="ctr">
              <a:lnSpc>
                <a:spcPct val="100000"/>
              </a:lnSpc>
              <a:spcBef>
                <a:spcPts val="600"/>
              </a:spcBef>
              <a:buFontTx/>
              <a:buNone/>
            </a:pPr>
            <a:r>
              <a:rPr lang="en-US" altLang="en-US" sz="3600" dirty="0"/>
              <a:t>$125</a:t>
            </a:r>
          </a:p>
          <a:p>
            <a:pPr algn="ctr">
              <a:lnSpc>
                <a:spcPct val="100000"/>
              </a:lnSpc>
              <a:spcBef>
                <a:spcPts val="600"/>
              </a:spcBef>
              <a:buFontTx/>
              <a:buNone/>
            </a:pPr>
            <a:r>
              <a:rPr lang="en-US" altLang="en-US" sz="3600" dirty="0"/>
              <a:t>$100</a:t>
            </a:r>
          </a:p>
          <a:p>
            <a:pPr algn="ctr">
              <a:lnSpc>
                <a:spcPct val="100000"/>
              </a:lnSpc>
              <a:spcBef>
                <a:spcPts val="600"/>
              </a:spcBef>
              <a:buFontTx/>
              <a:buNone/>
            </a:pPr>
            <a:r>
              <a:rPr lang="en-US" altLang="en-US" sz="3600" dirty="0"/>
              <a:t>$75</a:t>
            </a:r>
          </a:p>
          <a:p>
            <a:pPr algn="ctr">
              <a:lnSpc>
                <a:spcPct val="100000"/>
              </a:lnSpc>
              <a:spcBef>
                <a:spcPts val="600"/>
              </a:spcBef>
              <a:buFontTx/>
              <a:buNone/>
            </a:pPr>
            <a:r>
              <a:rPr lang="en-US" altLang="en-US" sz="3600" dirty="0"/>
              <a:t>$50</a:t>
            </a:r>
          </a:p>
          <a:p>
            <a:pPr algn="ctr">
              <a:lnSpc>
                <a:spcPct val="100000"/>
              </a:lnSpc>
              <a:spcBef>
                <a:spcPts val="600"/>
              </a:spcBef>
              <a:buFontTx/>
              <a:buNone/>
            </a:pPr>
            <a:r>
              <a:rPr lang="en-US" altLang="en-US" sz="3600" dirty="0"/>
              <a:t>$30</a:t>
            </a:r>
          </a:p>
          <a:p>
            <a:pPr algn="ctr">
              <a:lnSpc>
                <a:spcPct val="100000"/>
              </a:lnSpc>
              <a:spcBef>
                <a:spcPts val="600"/>
              </a:spcBef>
              <a:buFontTx/>
              <a:buNone/>
            </a:pPr>
            <a:r>
              <a:rPr lang="en-US" altLang="en-US" sz="3600" dirty="0"/>
              <a:t>$25</a:t>
            </a:r>
          </a:p>
          <a:p>
            <a:pPr algn="ctr">
              <a:lnSpc>
                <a:spcPct val="100000"/>
              </a:lnSpc>
              <a:spcBef>
                <a:spcPts val="600"/>
              </a:spcBef>
              <a:buFontTx/>
              <a:buNone/>
            </a:pPr>
            <a:r>
              <a:rPr lang="en-US" altLang="en-US" sz="3600" dirty="0"/>
              <a:t>$20</a:t>
            </a:r>
          </a:p>
        </p:txBody>
      </p:sp>
      <p:sp>
        <p:nvSpPr>
          <p:cNvPr id="3" name="Text Placeholder 2"/>
          <p:cNvSpPr>
            <a:spLocks noGrp="1"/>
          </p:cNvSpPr>
          <p:nvPr>
            <p:ph type="body" sz="quarter" idx="3"/>
          </p:nvPr>
        </p:nvSpPr>
        <p:spPr>
          <a:xfrm>
            <a:off x="6063721" y="1831181"/>
            <a:ext cx="5183188" cy="533400"/>
          </a:xfrm>
        </p:spPr>
        <p:txBody>
          <a:bodyPr>
            <a:normAutofit fontScale="92500" lnSpcReduction="20000"/>
          </a:bodyPr>
          <a:lstStyle/>
          <a:p>
            <a:r>
              <a:rPr lang="en-US" dirty="0"/>
              <a:t>MARKET DEMAND (QD)</a:t>
            </a:r>
          </a:p>
        </p:txBody>
      </p:sp>
      <p:sp>
        <p:nvSpPr>
          <p:cNvPr id="5" name="Content Placeholder 4"/>
          <p:cNvSpPr>
            <a:spLocks noGrp="1"/>
          </p:cNvSpPr>
          <p:nvPr>
            <p:ph sz="quarter" idx="4"/>
          </p:nvPr>
        </p:nvSpPr>
        <p:spPr>
          <a:xfrm>
            <a:off x="6172200" y="2286000"/>
            <a:ext cx="2209800" cy="2385399"/>
          </a:xfrm>
        </p:spPr>
        <p:txBody>
          <a:bodyPr>
            <a:noAutofit/>
          </a:bodyPr>
          <a:lstStyle/>
          <a:p>
            <a:pPr marL="0" indent="0" algn="ctr" eaLnBrk="0" hangingPunct="0">
              <a:lnSpc>
                <a:spcPct val="100000"/>
              </a:lnSpc>
              <a:spcBef>
                <a:spcPts val="600"/>
              </a:spcBef>
              <a:buNone/>
              <a:defRPr/>
            </a:pPr>
            <a:r>
              <a:rPr lang="en-US" sz="3600" kern="0" dirty="0"/>
              <a:t>0 – 6</a:t>
            </a:r>
          </a:p>
          <a:p>
            <a:pPr marL="0" indent="0" algn="ctr" eaLnBrk="0" hangingPunct="0">
              <a:lnSpc>
                <a:spcPct val="100000"/>
              </a:lnSpc>
              <a:spcBef>
                <a:spcPts val="600"/>
              </a:spcBef>
              <a:buNone/>
              <a:defRPr/>
            </a:pPr>
            <a:r>
              <a:rPr lang="en-US" sz="3600" kern="0" dirty="0"/>
              <a:t>7 – 13</a:t>
            </a:r>
          </a:p>
          <a:p>
            <a:pPr marL="0" indent="0" algn="ctr" eaLnBrk="0" hangingPunct="0">
              <a:lnSpc>
                <a:spcPct val="100000"/>
              </a:lnSpc>
              <a:spcBef>
                <a:spcPts val="600"/>
              </a:spcBef>
              <a:buNone/>
              <a:defRPr/>
            </a:pPr>
            <a:r>
              <a:rPr lang="en-US" sz="3600" kern="0" dirty="0"/>
              <a:t>14 – 19</a:t>
            </a:r>
          </a:p>
          <a:p>
            <a:pPr marL="0" indent="0" algn="ctr" eaLnBrk="0" hangingPunct="0">
              <a:lnSpc>
                <a:spcPct val="100000"/>
              </a:lnSpc>
              <a:spcBef>
                <a:spcPts val="600"/>
              </a:spcBef>
              <a:buNone/>
              <a:defRPr/>
            </a:pPr>
            <a:r>
              <a:rPr lang="en-US" sz="3600" kern="0" dirty="0"/>
              <a:t>20 – 26</a:t>
            </a:r>
          </a:p>
          <a:p>
            <a:pPr marL="0" indent="0" algn="ctr" eaLnBrk="0" hangingPunct="0">
              <a:lnSpc>
                <a:spcPct val="100000"/>
              </a:lnSpc>
              <a:spcBef>
                <a:spcPts val="600"/>
              </a:spcBef>
              <a:buNone/>
              <a:defRPr/>
            </a:pPr>
            <a:r>
              <a:rPr lang="en-US" sz="3600" kern="0" dirty="0"/>
              <a:t>27 – 32</a:t>
            </a:r>
          </a:p>
          <a:p>
            <a:pPr marL="0" indent="0" algn="ctr" eaLnBrk="0" hangingPunct="0">
              <a:lnSpc>
                <a:spcPct val="100000"/>
              </a:lnSpc>
              <a:spcBef>
                <a:spcPts val="600"/>
              </a:spcBef>
              <a:buNone/>
              <a:defRPr/>
            </a:pPr>
            <a:r>
              <a:rPr lang="en-US" sz="3600" kern="0" dirty="0"/>
              <a:t>33 – 40</a:t>
            </a:r>
          </a:p>
          <a:p>
            <a:pPr marL="0" indent="0" algn="ctr" eaLnBrk="0" hangingPunct="0">
              <a:lnSpc>
                <a:spcPct val="100000"/>
              </a:lnSpc>
              <a:spcBef>
                <a:spcPts val="600"/>
              </a:spcBef>
              <a:buNone/>
              <a:defRPr/>
            </a:pPr>
            <a:r>
              <a:rPr lang="en-US" sz="3600" kern="0" dirty="0"/>
              <a:t>41 – 50</a:t>
            </a:r>
          </a:p>
          <a:p>
            <a:pPr algn="ctr"/>
            <a:endParaRPr lang="en-US" sz="3600" dirty="0"/>
          </a:p>
        </p:txBody>
      </p:sp>
    </p:spTree>
    <p:extLst>
      <p:ext uri="{BB962C8B-B14F-4D97-AF65-F5344CB8AC3E}">
        <p14:creationId xmlns:p14="http://schemas.microsoft.com/office/powerpoint/2010/main" val="4178136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a:t>Market Demand</a:t>
            </a: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981200"/>
            <a:ext cx="62674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4"/>
          <p:cNvSpPr txBox="1">
            <a:spLocks noChangeArrowheads="1"/>
          </p:cNvSpPr>
          <p:nvPr/>
        </p:nvSpPr>
        <p:spPr bwMode="auto">
          <a:xfrm>
            <a:off x="7874000" y="1909293"/>
            <a:ext cx="137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600" b="1" u="sng" dirty="0">
                <a:latin typeface="+mn-lt"/>
              </a:rPr>
              <a:t>Price</a:t>
            </a:r>
          </a:p>
          <a:p>
            <a:pPr algn="ctr" eaLnBrk="1" hangingPunct="1"/>
            <a:r>
              <a:rPr lang="en-US" altLang="en-US" sz="3600" dirty="0">
                <a:latin typeface="+mn-lt"/>
              </a:rPr>
              <a:t>$125</a:t>
            </a:r>
          </a:p>
          <a:p>
            <a:pPr algn="ctr" eaLnBrk="1" hangingPunct="1"/>
            <a:r>
              <a:rPr lang="en-US" altLang="en-US" sz="3600" dirty="0">
                <a:latin typeface="+mn-lt"/>
              </a:rPr>
              <a:t>$100</a:t>
            </a:r>
          </a:p>
          <a:p>
            <a:pPr algn="ctr" eaLnBrk="1" hangingPunct="1"/>
            <a:r>
              <a:rPr lang="en-US" altLang="en-US" sz="3600" dirty="0">
                <a:latin typeface="+mn-lt"/>
              </a:rPr>
              <a:t>$75</a:t>
            </a:r>
          </a:p>
          <a:p>
            <a:pPr algn="ctr" eaLnBrk="1" hangingPunct="1"/>
            <a:r>
              <a:rPr lang="en-US" altLang="en-US" sz="3600" dirty="0">
                <a:latin typeface="+mn-lt"/>
              </a:rPr>
              <a:t>$50</a:t>
            </a:r>
          </a:p>
          <a:p>
            <a:pPr algn="ctr" eaLnBrk="1" hangingPunct="1"/>
            <a:r>
              <a:rPr lang="en-US" altLang="en-US" sz="3600" dirty="0">
                <a:latin typeface="+mn-lt"/>
              </a:rPr>
              <a:t>$30</a:t>
            </a:r>
          </a:p>
          <a:p>
            <a:pPr algn="ctr" eaLnBrk="1" hangingPunct="1"/>
            <a:r>
              <a:rPr lang="en-US" altLang="en-US" sz="3600" dirty="0">
                <a:latin typeface="+mn-lt"/>
              </a:rPr>
              <a:t>$25</a:t>
            </a:r>
          </a:p>
          <a:p>
            <a:pPr algn="ctr" eaLnBrk="1" hangingPunct="1"/>
            <a:r>
              <a:rPr lang="en-US" altLang="en-US" sz="3600" dirty="0">
                <a:latin typeface="+mn-lt"/>
              </a:rPr>
              <a:t>$20</a:t>
            </a:r>
          </a:p>
        </p:txBody>
      </p:sp>
      <p:sp>
        <p:nvSpPr>
          <p:cNvPr id="60421" name="TextBox 5"/>
          <p:cNvSpPr txBox="1">
            <a:spLocks noChangeArrowheads="1"/>
          </p:cNvSpPr>
          <p:nvPr/>
        </p:nvSpPr>
        <p:spPr bwMode="auto">
          <a:xfrm>
            <a:off x="9067800" y="1909293"/>
            <a:ext cx="1371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600" b="1" u="sng" dirty="0">
                <a:latin typeface="+mn-lt"/>
              </a:rPr>
              <a:t>QD</a:t>
            </a:r>
          </a:p>
          <a:p>
            <a:pPr algn="ctr" eaLnBrk="1" hangingPunct="1"/>
            <a:r>
              <a:rPr lang="en-US" altLang="en-US" sz="3600" dirty="0">
                <a:latin typeface="+mn-lt"/>
              </a:rPr>
              <a:t>6</a:t>
            </a:r>
          </a:p>
          <a:p>
            <a:pPr algn="ctr" eaLnBrk="1" hangingPunct="1"/>
            <a:r>
              <a:rPr lang="en-US" altLang="en-US" sz="3600" dirty="0">
                <a:latin typeface="+mn-lt"/>
              </a:rPr>
              <a:t>13</a:t>
            </a:r>
          </a:p>
          <a:p>
            <a:pPr algn="ctr" eaLnBrk="1" hangingPunct="1"/>
            <a:r>
              <a:rPr lang="en-US" altLang="en-US" sz="3600" dirty="0">
                <a:latin typeface="+mn-lt"/>
              </a:rPr>
              <a:t>19</a:t>
            </a:r>
          </a:p>
          <a:p>
            <a:pPr algn="ctr" eaLnBrk="1" hangingPunct="1"/>
            <a:r>
              <a:rPr lang="en-US" altLang="en-US" sz="3600" dirty="0">
                <a:latin typeface="+mn-lt"/>
              </a:rPr>
              <a:t>26</a:t>
            </a:r>
          </a:p>
          <a:p>
            <a:pPr algn="ctr" eaLnBrk="1" hangingPunct="1"/>
            <a:r>
              <a:rPr lang="en-US" altLang="en-US" sz="3600" dirty="0">
                <a:latin typeface="+mn-lt"/>
              </a:rPr>
              <a:t>32</a:t>
            </a:r>
          </a:p>
          <a:p>
            <a:pPr algn="ctr" eaLnBrk="1" hangingPunct="1"/>
            <a:r>
              <a:rPr lang="en-US" altLang="en-US" sz="3600" dirty="0">
                <a:latin typeface="+mn-lt"/>
              </a:rPr>
              <a:t>40</a:t>
            </a:r>
          </a:p>
          <a:p>
            <a:pPr algn="ctr" eaLnBrk="1" hangingPunct="1"/>
            <a:r>
              <a:rPr lang="en-US" altLang="en-US" sz="3600" dirty="0">
                <a:latin typeface="+mn-lt"/>
              </a:rPr>
              <a:t>50</a:t>
            </a:r>
          </a:p>
        </p:txBody>
      </p:sp>
    </p:spTree>
    <p:extLst>
      <p:ext uri="{BB962C8B-B14F-4D97-AF65-F5344CB8AC3E}">
        <p14:creationId xmlns:p14="http://schemas.microsoft.com/office/powerpoint/2010/main" val="1421850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a:t>Market Demand</a:t>
            </a:r>
          </a:p>
        </p:txBody>
      </p:sp>
      <p:sp>
        <p:nvSpPr>
          <p:cNvPr id="61443" name="TextBox 5"/>
          <p:cNvSpPr txBox="1">
            <a:spLocks noChangeArrowheads="1"/>
          </p:cNvSpPr>
          <p:nvPr/>
        </p:nvSpPr>
        <p:spPr bwMode="auto">
          <a:xfrm>
            <a:off x="9525000" y="2133600"/>
            <a:ext cx="1447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600" b="1" u="sng" dirty="0">
                <a:latin typeface="+mn-lt"/>
              </a:rPr>
              <a:t>QD</a:t>
            </a:r>
          </a:p>
          <a:p>
            <a:pPr algn="ctr" eaLnBrk="1" hangingPunct="1"/>
            <a:r>
              <a:rPr lang="en-US" altLang="en-US" sz="3600" dirty="0">
                <a:latin typeface="+mn-lt"/>
              </a:rPr>
              <a:t>5</a:t>
            </a:r>
          </a:p>
          <a:p>
            <a:pPr algn="ctr" eaLnBrk="1" hangingPunct="1"/>
            <a:r>
              <a:rPr lang="en-US" altLang="en-US" sz="3600" dirty="0">
                <a:latin typeface="+mn-lt"/>
              </a:rPr>
              <a:t>12</a:t>
            </a:r>
          </a:p>
          <a:p>
            <a:pPr algn="ctr" eaLnBrk="1" hangingPunct="1"/>
            <a:r>
              <a:rPr lang="en-US" altLang="en-US" sz="3600" dirty="0">
                <a:latin typeface="+mn-lt"/>
              </a:rPr>
              <a:t>20</a:t>
            </a:r>
          </a:p>
          <a:p>
            <a:pPr algn="ctr" eaLnBrk="1" hangingPunct="1"/>
            <a:r>
              <a:rPr lang="en-US" altLang="en-US" sz="3600" dirty="0">
                <a:latin typeface="+mn-lt"/>
              </a:rPr>
              <a:t>25</a:t>
            </a:r>
          </a:p>
          <a:p>
            <a:pPr algn="ctr" eaLnBrk="1" hangingPunct="1"/>
            <a:r>
              <a:rPr lang="en-US" altLang="en-US" sz="3600" dirty="0">
                <a:latin typeface="+mn-lt"/>
              </a:rPr>
              <a:t>34</a:t>
            </a:r>
          </a:p>
          <a:p>
            <a:pPr algn="ctr" eaLnBrk="1" hangingPunct="1"/>
            <a:r>
              <a:rPr lang="en-US" altLang="en-US" sz="3600" dirty="0">
                <a:latin typeface="+mn-lt"/>
              </a:rPr>
              <a:t>42</a:t>
            </a:r>
          </a:p>
          <a:p>
            <a:pPr algn="ctr" eaLnBrk="1" hangingPunct="1"/>
            <a:r>
              <a:rPr lang="en-US" altLang="en-US" sz="3600" dirty="0">
                <a:latin typeface="+mn-lt"/>
              </a:rPr>
              <a:t>50</a:t>
            </a: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905000"/>
            <a:ext cx="65246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4"/>
          <p:cNvSpPr txBox="1">
            <a:spLocks noChangeArrowheads="1"/>
          </p:cNvSpPr>
          <p:nvPr/>
        </p:nvSpPr>
        <p:spPr bwMode="auto">
          <a:xfrm>
            <a:off x="8534400" y="2133600"/>
            <a:ext cx="1447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3600" b="1" u="sng" dirty="0">
                <a:latin typeface="+mn-lt"/>
              </a:rPr>
              <a:t>Price</a:t>
            </a:r>
          </a:p>
          <a:p>
            <a:pPr algn="ctr" eaLnBrk="1" hangingPunct="1"/>
            <a:r>
              <a:rPr lang="en-US" altLang="en-US" sz="3600" dirty="0">
                <a:latin typeface="+mn-lt"/>
              </a:rPr>
              <a:t>$125</a:t>
            </a:r>
          </a:p>
          <a:p>
            <a:pPr algn="ctr" eaLnBrk="1" hangingPunct="1"/>
            <a:r>
              <a:rPr lang="en-US" altLang="en-US" sz="3600" dirty="0">
                <a:latin typeface="+mn-lt"/>
              </a:rPr>
              <a:t>$100</a:t>
            </a:r>
          </a:p>
          <a:p>
            <a:pPr algn="ctr" eaLnBrk="1" hangingPunct="1"/>
            <a:r>
              <a:rPr lang="en-US" altLang="en-US" sz="3600" dirty="0">
                <a:latin typeface="+mn-lt"/>
              </a:rPr>
              <a:t>$75</a:t>
            </a:r>
          </a:p>
          <a:p>
            <a:pPr algn="ctr" eaLnBrk="1" hangingPunct="1"/>
            <a:r>
              <a:rPr lang="en-US" altLang="en-US" sz="3600" dirty="0">
                <a:latin typeface="+mn-lt"/>
              </a:rPr>
              <a:t>$50</a:t>
            </a:r>
          </a:p>
          <a:p>
            <a:pPr algn="ctr" eaLnBrk="1" hangingPunct="1"/>
            <a:r>
              <a:rPr lang="en-US" altLang="en-US" sz="3600" dirty="0">
                <a:latin typeface="+mn-lt"/>
              </a:rPr>
              <a:t>$30</a:t>
            </a:r>
          </a:p>
          <a:p>
            <a:pPr algn="ctr" eaLnBrk="1" hangingPunct="1"/>
            <a:r>
              <a:rPr lang="en-US" altLang="en-US" sz="3600" dirty="0">
                <a:latin typeface="+mn-lt"/>
              </a:rPr>
              <a:t>$25</a:t>
            </a:r>
          </a:p>
          <a:p>
            <a:pPr algn="ctr" eaLnBrk="1" hangingPunct="1"/>
            <a:r>
              <a:rPr lang="en-US" altLang="en-US" sz="3600" dirty="0">
                <a:latin typeface="+mn-lt"/>
              </a:rPr>
              <a:t>$20</a:t>
            </a:r>
          </a:p>
        </p:txBody>
      </p:sp>
    </p:spTree>
    <p:extLst>
      <p:ext uri="{BB962C8B-B14F-4D97-AF65-F5344CB8AC3E}">
        <p14:creationId xmlns:p14="http://schemas.microsoft.com/office/powerpoint/2010/main" val="3112121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650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Activity: Farmers &amp; Fishers</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EFL 2016 Master Layou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20380</TotalTime>
  <Words>7290</Words>
  <Application>Microsoft Office PowerPoint</Application>
  <PresentationFormat>Widescreen</PresentationFormat>
  <Paragraphs>964</Paragraphs>
  <Slides>157</Slides>
  <Notes>15</Notes>
  <HiddenSlides>2</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157</vt:i4>
      </vt:variant>
    </vt:vector>
  </HeadingPairs>
  <TitlesOfParts>
    <vt:vector size="169" baseType="lpstr">
      <vt:lpstr>Arial</vt:lpstr>
      <vt:lpstr>Calibri</vt:lpstr>
      <vt:lpstr>Calibri Light</vt:lpstr>
      <vt:lpstr>Comic Sans MS</vt:lpstr>
      <vt:lpstr>Impact</vt:lpstr>
      <vt:lpstr>Monotype Corsiva</vt:lpstr>
      <vt:lpstr>Times New Roman</vt:lpstr>
      <vt:lpstr>Verdana</vt:lpstr>
      <vt:lpstr>Wingdings</vt:lpstr>
      <vt:lpstr>3_Custom Design</vt:lpstr>
      <vt:lpstr>2_EFL 2016 Master Layout</vt:lpstr>
      <vt:lpstr>Image</vt:lpstr>
      <vt:lpstr>Economics for Leaders</vt:lpstr>
      <vt:lpstr>5 Economic Reasoning Propositions</vt:lpstr>
      <vt:lpstr>5 Economic Reasoning Propositions</vt:lpstr>
      <vt:lpstr>Institutions that foster growth and Economic Development:</vt:lpstr>
      <vt:lpstr>Why do people trade?</vt:lpstr>
      <vt:lpstr>Round 1</vt:lpstr>
      <vt:lpstr>Round 2</vt:lpstr>
      <vt:lpstr>Why do people trade?</vt:lpstr>
      <vt:lpstr>Was it possible to trade without bearing a cost?</vt:lpstr>
      <vt:lpstr>What are the necessary conditions for wealth creating to take place?</vt:lpstr>
      <vt:lpstr>Does the creation of wealth make EVERYONE happy?</vt:lpstr>
      <vt:lpstr>Assessment:</vt:lpstr>
      <vt:lpstr>Economics for Leaders</vt:lpstr>
      <vt:lpstr>Characteristics of Cost</vt:lpstr>
      <vt:lpstr>Characteristics of Cost</vt:lpstr>
      <vt:lpstr>Characteristics of Cost</vt:lpstr>
      <vt:lpstr>Characteristics of Cost</vt:lpstr>
      <vt:lpstr>Discussion: Choosing a Snack</vt:lpstr>
      <vt:lpstr>Suppose an ice cream bar had been offered as an alternative along with 2 types of candy.</vt:lpstr>
      <vt:lpstr>Discussion: Choosing a Snack</vt:lpstr>
      <vt:lpstr>Discussion: Choosing a Snack</vt:lpstr>
      <vt:lpstr>Practice with Opportunity Cost</vt:lpstr>
      <vt:lpstr>Practice with Opportunity Cost</vt:lpstr>
      <vt:lpstr>Practice with Opportunity Cost</vt:lpstr>
      <vt:lpstr>Practice with Opportunity Cost</vt:lpstr>
      <vt:lpstr>Practice with Opportunity Cost</vt:lpstr>
      <vt:lpstr>Practice with Opportunity Cost</vt:lpstr>
      <vt:lpstr>Practice with Opportunity Cost</vt:lpstr>
      <vt:lpstr>Economics for Leaders</vt:lpstr>
      <vt:lpstr>Proposal Selection Form</vt:lpstr>
      <vt:lpstr>PowerPoint Presentation</vt:lpstr>
      <vt:lpstr>Debrief</vt:lpstr>
      <vt:lpstr>Debrief</vt:lpstr>
      <vt:lpstr>Debrief</vt:lpstr>
      <vt:lpstr>The Ultimatum Game</vt:lpstr>
      <vt:lpstr>History</vt:lpstr>
      <vt:lpstr>PowerPoint Presentation</vt:lpstr>
      <vt:lpstr>Debrief</vt:lpstr>
      <vt:lpstr>Debrief</vt:lpstr>
      <vt:lpstr>Results of Large Numbers of Ultimatum Game Experiments*:</vt:lpstr>
      <vt:lpstr>Debrief</vt:lpstr>
      <vt:lpstr>Proposed Explanations</vt:lpstr>
      <vt:lpstr>Proposed Explanations</vt:lpstr>
      <vt:lpstr>Proposed Explanations</vt:lpstr>
      <vt:lpstr>PowerPoint Presentation</vt:lpstr>
      <vt:lpstr>PowerPoint Presentation</vt:lpstr>
      <vt:lpstr>Proposed Explanations</vt:lpstr>
      <vt:lpstr>Proposed Explanations</vt:lpstr>
      <vt:lpstr>Conclusions Based on Continued Research</vt:lpstr>
      <vt:lpstr>Conclusions based on continued research:</vt:lpstr>
      <vt:lpstr>Thus, we return to INSTITUTIONS</vt:lpstr>
      <vt:lpstr>Food for Thought (or assessment…)</vt:lpstr>
      <vt:lpstr>Our Results…</vt:lpstr>
      <vt:lpstr>Paul Heyne, The Senior Economist, April 1995</vt:lpstr>
      <vt:lpstr>Paul Heyne, The Senior Economist, April 1995</vt:lpstr>
      <vt:lpstr>Economics for Leaders</vt:lpstr>
      <vt:lpstr>How to Play “In the Chips”</vt:lpstr>
      <vt:lpstr>How to Play “In the Chips”: BUYERS</vt:lpstr>
      <vt:lpstr>How to Play “In the Chips”: SELLERS</vt:lpstr>
      <vt:lpstr>How to Play “In the Chips”: EVERYONE</vt:lpstr>
      <vt:lpstr>Let’s Play!</vt:lpstr>
      <vt:lpstr>Debriefing</vt:lpstr>
      <vt:lpstr>Debriefing</vt:lpstr>
      <vt:lpstr>Debrief</vt:lpstr>
      <vt:lpstr>Debrief</vt:lpstr>
      <vt:lpstr>Debrief</vt:lpstr>
      <vt:lpstr>Economics for Leaders</vt:lpstr>
      <vt:lpstr>How to Play - BUYERS</vt:lpstr>
      <vt:lpstr>How to Play - SELLERS</vt:lpstr>
      <vt:lpstr>How to Play - EVERYONE</vt:lpstr>
      <vt:lpstr>How to Play - EVERYONE</vt:lpstr>
      <vt:lpstr>Let’s Play!</vt:lpstr>
      <vt:lpstr>Let’s Play!</vt:lpstr>
      <vt:lpstr>Transaction Tally</vt:lpstr>
      <vt:lpstr>Economics for Leaders</vt:lpstr>
      <vt:lpstr>1 Kitchen - How Many Cooks? </vt:lpstr>
      <vt:lpstr>Two Types of Jobs</vt:lpstr>
      <vt:lpstr>JOB JUNGLE: Output, Marginal Product, and Marginal Revenue Price of Kites (P) = $_________</vt:lpstr>
      <vt:lpstr>If You Are a Worker . . .</vt:lpstr>
      <vt:lpstr>If You Are a Worker . . .</vt:lpstr>
      <vt:lpstr>If You Are a Worker . . .</vt:lpstr>
      <vt:lpstr>If You Are a Worker . . .</vt:lpstr>
      <vt:lpstr>If You Are an Employer. . .</vt:lpstr>
      <vt:lpstr>If You Are an Employer. . .</vt:lpstr>
      <vt:lpstr>If You Are an Employer. . .</vt:lpstr>
      <vt:lpstr>PowerPoint Presentation</vt:lpstr>
      <vt:lpstr>Minimum Wage?</vt:lpstr>
      <vt:lpstr>Unemployment Insurance?</vt:lpstr>
      <vt:lpstr>JOB JUNGLE: Output, Marginal Product, and Marginal Revenue Price of Kites (P) = $_________</vt:lpstr>
      <vt:lpstr>Economics for Leaders</vt:lpstr>
      <vt:lpstr>The Producers…</vt:lpstr>
      <vt:lpstr>The Producers</vt:lpstr>
      <vt:lpstr>Demand Forecast</vt:lpstr>
      <vt:lpstr>Production Decision Worksheet</vt:lpstr>
      <vt:lpstr>Demand Forecast</vt:lpstr>
      <vt:lpstr>Market Demand</vt:lpstr>
      <vt:lpstr>Market Demand</vt:lpstr>
      <vt:lpstr>PowerPoint Presentation</vt:lpstr>
      <vt:lpstr>Economics for Leaders</vt:lpstr>
      <vt:lpstr>United States  (surface) Water Law </vt:lpstr>
      <vt:lpstr>United States  (surface) Water Law </vt:lpstr>
      <vt:lpstr>Water Law - Terminology</vt:lpstr>
      <vt:lpstr> The “rules of the game” make a difference in the level of conflict over water.</vt:lpstr>
      <vt:lpstr>Scenario</vt:lpstr>
      <vt:lpstr>PowerPoint Presentation</vt:lpstr>
      <vt:lpstr>PowerPoint Presentation</vt:lpstr>
      <vt:lpstr>PowerPoint Presentation</vt:lpstr>
      <vt:lpstr>A Town Meeting Has Been Called</vt:lpstr>
      <vt:lpstr>“Rules of the Game” </vt:lpstr>
      <vt:lpstr>A “Better” Solution Is One That:</vt:lpstr>
      <vt:lpstr>Stop here – solution slide follows</vt:lpstr>
      <vt:lpstr>The range of possibilities</vt:lpstr>
      <vt:lpstr>The Range of Mutually Beneficial Solutions</vt:lpstr>
      <vt:lpstr>PowerPoint Presentation</vt:lpstr>
      <vt:lpstr>PowerPoint Presentation</vt:lpstr>
      <vt:lpstr>PowerPoint Presentation</vt:lpstr>
      <vt:lpstr>PowerPoint Presentation</vt:lpstr>
      <vt:lpstr>The Fish Game</vt:lpstr>
      <vt:lpstr>PowerPoint Presentation</vt:lpstr>
      <vt:lpstr>PowerPoint Presentation</vt:lpstr>
      <vt:lpstr>PowerPoint Presentation</vt:lpstr>
      <vt:lpstr>Economics for Leaders</vt:lpstr>
      <vt:lpstr>The Problem</vt:lpstr>
      <vt:lpstr>The Problem</vt:lpstr>
      <vt:lpstr>Potential Solutions &amp; Costs</vt:lpstr>
      <vt:lpstr>Potential Solutions &amp; Costs</vt:lpstr>
      <vt:lpstr>The Problem</vt:lpstr>
      <vt:lpstr>The Problem</vt:lpstr>
      <vt:lpstr>The Challenge</vt:lpstr>
      <vt:lpstr>GOAL:</vt:lpstr>
      <vt:lpstr>Goal</vt:lpstr>
      <vt:lpstr>The Incentive:</vt:lpstr>
      <vt:lpstr>Procedure</vt:lpstr>
      <vt:lpstr>Procedures</vt:lpstr>
      <vt:lpstr>Procedures</vt:lpstr>
      <vt:lpstr>Solutions Follow</vt:lpstr>
      <vt:lpstr>A Better Solution than just paying to clean-up:</vt:lpstr>
      <vt:lpstr>A Better Solution</vt:lpstr>
      <vt:lpstr>A Better Solution (@ low prices)</vt:lpstr>
      <vt:lpstr>A Better Solution (@ higher price)</vt:lpstr>
      <vt:lpstr>Debrief</vt:lpstr>
      <vt:lpstr>Debrief</vt:lpstr>
      <vt:lpstr>Debrief</vt:lpstr>
      <vt:lpstr>Debrief</vt:lpstr>
      <vt:lpstr>Debrief</vt:lpstr>
      <vt:lpstr>Conclusion</vt:lpstr>
      <vt:lpstr>PowerPoint Presentation</vt:lpstr>
      <vt:lpstr>Economics for Leaders</vt:lpstr>
      <vt:lpstr>For Sale</vt:lpstr>
      <vt:lpstr>PowerPoint Presentation</vt:lpstr>
      <vt:lpstr>Riyals for Bucks?</vt:lpstr>
      <vt:lpstr>Debrief</vt:lpstr>
      <vt:lpstr>What is money?</vt:lpstr>
      <vt:lpstr>How much is money worth</vt:lpstr>
      <vt:lpstr>PowerPoint Presentation</vt:lpstr>
      <vt:lpstr>Videos Used at EFL</vt:lpstr>
      <vt:lpstr>Videos Used at EFL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Lupien</dc:creator>
  <cp:lastModifiedBy>Debbie Henney</cp:lastModifiedBy>
  <cp:revision>90</cp:revision>
  <dcterms:created xsi:type="dcterms:W3CDTF">2009-04-26T22:45:13Z</dcterms:created>
  <dcterms:modified xsi:type="dcterms:W3CDTF">2016-05-31T18:57:21Z</dcterms:modified>
</cp:coreProperties>
</file>